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12"/>
  </p:notesMasterIdLst>
  <p:sldIdLst>
    <p:sldId id="256" r:id="rId2"/>
    <p:sldId id="257" r:id="rId3"/>
    <p:sldId id="341" r:id="rId4"/>
    <p:sldId id="264" r:id="rId5"/>
    <p:sldId id="263" r:id="rId6"/>
    <p:sldId id="265" r:id="rId7"/>
    <p:sldId id="266" r:id="rId8"/>
    <p:sldId id="267" r:id="rId9"/>
    <p:sldId id="260" r:id="rId10"/>
    <p:sldId id="277" r:id="rId11"/>
    <p:sldId id="274" r:id="rId12"/>
    <p:sldId id="275" r:id="rId13"/>
    <p:sldId id="261" r:id="rId14"/>
    <p:sldId id="271" r:id="rId15"/>
    <p:sldId id="272" r:id="rId16"/>
    <p:sldId id="273" r:id="rId17"/>
    <p:sldId id="258" r:id="rId18"/>
    <p:sldId id="278" r:id="rId19"/>
    <p:sldId id="276" r:id="rId20"/>
    <p:sldId id="279" r:id="rId21"/>
    <p:sldId id="285" r:id="rId22"/>
    <p:sldId id="290" r:id="rId23"/>
    <p:sldId id="286" r:id="rId24"/>
    <p:sldId id="289" r:id="rId25"/>
    <p:sldId id="291" r:id="rId26"/>
    <p:sldId id="292" r:id="rId27"/>
    <p:sldId id="280" r:id="rId28"/>
    <p:sldId id="281" r:id="rId29"/>
    <p:sldId id="294" r:id="rId30"/>
    <p:sldId id="282" r:id="rId31"/>
    <p:sldId id="309" r:id="rId32"/>
    <p:sldId id="283" r:id="rId33"/>
    <p:sldId id="295" r:id="rId34"/>
    <p:sldId id="284" r:id="rId35"/>
    <p:sldId id="296" r:id="rId36"/>
    <p:sldId id="297" r:id="rId37"/>
    <p:sldId id="298" r:id="rId38"/>
    <p:sldId id="302" r:id="rId39"/>
    <p:sldId id="303" r:id="rId40"/>
    <p:sldId id="304" r:id="rId41"/>
    <p:sldId id="305" r:id="rId42"/>
    <p:sldId id="306" r:id="rId43"/>
    <p:sldId id="307" r:id="rId44"/>
    <p:sldId id="310" r:id="rId45"/>
    <p:sldId id="308" r:id="rId46"/>
    <p:sldId id="311" r:id="rId47"/>
    <p:sldId id="312" r:id="rId48"/>
    <p:sldId id="313" r:id="rId49"/>
    <p:sldId id="314" r:id="rId50"/>
    <p:sldId id="315" r:id="rId51"/>
    <p:sldId id="318" r:id="rId52"/>
    <p:sldId id="319" r:id="rId53"/>
    <p:sldId id="320" r:id="rId54"/>
    <p:sldId id="323" r:id="rId55"/>
    <p:sldId id="321" r:id="rId56"/>
    <p:sldId id="325" r:id="rId57"/>
    <p:sldId id="324" r:id="rId58"/>
    <p:sldId id="326" r:id="rId59"/>
    <p:sldId id="328" r:id="rId60"/>
    <p:sldId id="329" r:id="rId61"/>
    <p:sldId id="332" r:id="rId62"/>
    <p:sldId id="334" r:id="rId63"/>
    <p:sldId id="335" r:id="rId64"/>
    <p:sldId id="338" r:id="rId65"/>
    <p:sldId id="339" r:id="rId66"/>
    <p:sldId id="336" r:id="rId67"/>
    <p:sldId id="331" r:id="rId68"/>
    <p:sldId id="34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2" r:id="rId77"/>
    <p:sldId id="353" r:id="rId78"/>
    <p:sldId id="354" r:id="rId79"/>
    <p:sldId id="355" r:id="rId80"/>
    <p:sldId id="356" r:id="rId81"/>
    <p:sldId id="364" r:id="rId82"/>
    <p:sldId id="350" r:id="rId83"/>
    <p:sldId id="357" r:id="rId84"/>
    <p:sldId id="358" r:id="rId85"/>
    <p:sldId id="359" r:id="rId86"/>
    <p:sldId id="360" r:id="rId87"/>
    <p:sldId id="361" r:id="rId88"/>
    <p:sldId id="362" r:id="rId89"/>
    <p:sldId id="363" r:id="rId90"/>
    <p:sldId id="366" r:id="rId91"/>
    <p:sldId id="367" r:id="rId92"/>
    <p:sldId id="368" r:id="rId93"/>
    <p:sldId id="365" r:id="rId94"/>
    <p:sldId id="369" r:id="rId95"/>
    <p:sldId id="370" r:id="rId96"/>
    <p:sldId id="371" r:id="rId97"/>
    <p:sldId id="377" r:id="rId98"/>
    <p:sldId id="378" r:id="rId99"/>
    <p:sldId id="379" r:id="rId100"/>
    <p:sldId id="380" r:id="rId101"/>
    <p:sldId id="381" r:id="rId102"/>
    <p:sldId id="384" r:id="rId103"/>
    <p:sldId id="385" r:id="rId104"/>
    <p:sldId id="382" r:id="rId105"/>
    <p:sldId id="383" r:id="rId106"/>
    <p:sldId id="372" r:id="rId107"/>
    <p:sldId id="386" r:id="rId108"/>
    <p:sldId id="374" r:id="rId109"/>
    <p:sldId id="375" r:id="rId110"/>
    <p:sldId id="376" r:id="rId11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22" autoAdjust="0"/>
  </p:normalViewPr>
  <p:slideViewPr>
    <p:cSldViewPr snapToGrid="0" snapToObjects="1">
      <p:cViewPr>
        <p:scale>
          <a:sx n="100" d="100"/>
          <a:sy n="100" d="100"/>
        </p:scale>
        <p:origin x="-200" y="-2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printerSettings" Target="printerSettings/printerSettings1.bin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10936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Not horrible, maybe even manageable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This was actually surprising to me.  My</a:t>
            </a:r>
            <a:r>
              <a:rPr lang="en-US" baseline="0" dirty="0" smtClean="0"/>
              <a:t> assumption before hand was that we’d get better results if we had a classifier with SWFS with </a:t>
            </a:r>
            <a:r>
              <a:rPr lang="en-US" baseline="0" dirty="0" err="1" smtClean="0"/>
              <a:t>actionscript</a:t>
            </a:r>
            <a:r>
              <a:rPr lang="en-US" baseline="0" dirty="0" smtClean="0"/>
              <a:t>, and another for SWFs that didn’t.  I was wrong.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About half the files, the whole way around.  No real improvement.</a:t>
            </a: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Useful, assuming there is a way to productize the data or enable it in analysis for normal teams to do for themselves.</a:t>
            </a:r>
            <a:endParaRPr dirty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Too large for </a:t>
            </a:r>
            <a:r>
              <a:rPr lang="en-US" dirty="0" err="1" smtClean="0"/>
              <a:t>github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bias is error from erroneous assumptions in the learning algorithm. High bias can cause an algorithm to miss the relevant relations between features and target outputs (</a:t>
            </a:r>
            <a:r>
              <a:rPr lang="en-US" dirty="0" err="1" smtClean="0"/>
              <a:t>underfitting</a:t>
            </a:r>
            <a:r>
              <a:rPr lang="en-US" dirty="0" smtClean="0"/>
              <a:t>).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The variance is error from sensitivity to small fluctuations in the training set. High variance can cause </a:t>
            </a:r>
            <a:r>
              <a:rPr lang="en-US" dirty="0" err="1" smtClean="0"/>
              <a:t>overfitting</a:t>
            </a:r>
            <a:r>
              <a:rPr lang="en-US" dirty="0" smtClean="0"/>
              <a:t>: modeling the random noise in the training data, rather than the intended outputs.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Usually there is a</a:t>
            </a:r>
            <a:r>
              <a:rPr lang="en-US" baseline="0" dirty="0" smtClean="0"/>
              <a:t> trade off between bias and variance.</a:t>
            </a: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Box plot is a standardized way of displaying the distribution of data </a:t>
            </a:r>
            <a:r>
              <a:rPr lang="en-US" dirty="0" smtClean="0"/>
              <a:t>based.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Middle</a:t>
            </a:r>
            <a:r>
              <a:rPr lang="en-US" baseline="0" dirty="0" smtClean="0"/>
              <a:t> line is the median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The box contains the middle 50% of the data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In our notebooks,</a:t>
            </a:r>
            <a:r>
              <a:rPr lang="en-US" baseline="0" dirty="0" smtClean="0"/>
              <a:t> when we calculate the cross validation score, we randomly select 80% of the data to train on, and test on the other 20%.  We do this 10 times to ensure that we didn’t just get a “lucky” training set.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A decision tree is a flowchart-like structure in which each internal node represents a "test" on an attribute (example here is about determining if a person survived the Titanic), each branch represents the outcome of the test and each leaf node represents a class label (decision taken after computing all attributes). The paths from root to leaf represents classification rules.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2 labels in this talk, benign and malicious, the threshold for the label is 50%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Constant</a:t>
            </a:r>
            <a:r>
              <a:rPr lang="en-US" baseline="0" dirty="0" smtClean="0"/>
              <a:t> Pool contains information like strings, method </a:t>
            </a:r>
            <a:r>
              <a:rPr lang="en-US" baseline="0" dirty="0" smtClean="0"/>
              <a:t>names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Access flags 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to denote access permissions and</a:t>
            </a:r>
            <a:r>
              <a: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properties of this class or interface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 if it’s public class, abstract class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d </a:t>
            </a:r>
            <a:r>
              <a:rPr lang="en-US" baseline="0" dirty="0" err="1" smtClean="0"/>
              <a:t>VirusTotal</a:t>
            </a:r>
            <a:r>
              <a:rPr lang="en-US" baseline="0" dirty="0" smtClean="0"/>
              <a:t> to verify they are benign or malicious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500 not really enough to make a real classifier, just an amount to start the exploration on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Entropy on whole file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This is the number of elements in the constant pool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 lot of overlap… maybe really</a:t>
            </a:r>
            <a:r>
              <a:rPr lang="en-US" baseline="0" dirty="0" smtClean="0"/>
              <a:t> low numbers more often associated with benign, but not a clear demarcation.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Well, they can’t all </a:t>
            </a:r>
            <a:r>
              <a:rPr lang="en-US" smtClean="0"/>
              <a:t>be winners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Very easy set to retrieve, not a</a:t>
            </a:r>
            <a:r>
              <a:rPr lang="en-US" baseline="0" dirty="0" smtClean="0"/>
              <a:t> lot of feature creation done here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Talk</a:t>
            </a:r>
            <a:r>
              <a:rPr lang="en-US" baseline="0" dirty="0" smtClean="0"/>
              <a:t> about 80/20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</a:t>
            </a:r>
            <a:r>
              <a:rPr lang="en-US" baseline="0" dirty="0" smtClean="0"/>
              <a:t> feature importance is determined by </a:t>
            </a:r>
            <a:r>
              <a:rPr lang="en-US" baseline="0" dirty="0" err="1" smtClean="0"/>
              <a:t>scikit</a:t>
            </a:r>
            <a:r>
              <a:rPr lang="en-US" baseline="0" dirty="0" smtClean="0"/>
              <a:t> learns RF algorithm.  Before hand, I have no idea exactly how important certain features are.  So we let the algorithm tell us what is important</a:t>
            </a:r>
            <a:r>
              <a:rPr lang="en-US" baseline="0" dirty="0" smtClean="0"/>
              <a:t>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Remember the box plots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Looks normal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Some look ok, some look like my 2 year old son</a:t>
            </a:r>
            <a:r>
              <a:rPr lang="en-US" baseline="0" dirty="0" smtClean="0"/>
              <a:t> typed them	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For both Java</a:t>
            </a:r>
            <a:r>
              <a:rPr lang="en-US" baseline="0" dirty="0" smtClean="0"/>
              <a:t> and SWF, I’ll take you through the iterative process of exploring data, extracting features, and testing our feature set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Still within margin of error, but slight improvement.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Slight improvement on</a:t>
            </a:r>
            <a:r>
              <a:rPr lang="en-US" baseline="0" dirty="0" smtClean="0"/>
              <a:t> TPs, TNs, FPs, and FNs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Entropy,</a:t>
            </a:r>
            <a:r>
              <a:rPr lang="en-US" baseline="0" dirty="0" smtClean="0"/>
              <a:t> constant pool size, and file size still are the most important, but their weight isn’t as much.  Before, they were almost 2/3s of the importance, now there are only half.  Method name features are somewhat important.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Normal words, relatively</a:t>
            </a:r>
            <a:r>
              <a:rPr lang="en-US" baseline="0" dirty="0" smtClean="0"/>
              <a:t> long, looks like several slashes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Great way to</a:t>
            </a:r>
            <a:r>
              <a:rPr lang="en-US" baseline="0" dirty="0" smtClean="0"/>
              <a:t> allow others to see your methodology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Decreasing</a:t>
            </a:r>
            <a:r>
              <a:rPr lang="en-US" baseline="0" dirty="0" smtClean="0"/>
              <a:t> FP rate comes at the prices for a lower detection rate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Increasing detection rate comes at the price of increased FPs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the classifier is dominated by features</a:t>
            </a:r>
            <a:r>
              <a:rPr lang="en-US" baseline="0" dirty="0" smtClean="0"/>
              <a:t> from the class name.</a:t>
            </a: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That</a:t>
            </a:r>
            <a:r>
              <a:rPr lang="en-US" baseline="0" dirty="0" smtClean="0"/>
              <a:t> doesn’t seem good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Data</a:t>
            </a:r>
            <a:r>
              <a:rPr lang="en-US" baseline="0" dirty="0" smtClean="0"/>
              <a:t> frame capabilities like in R.  It’s 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an awesome version of an array of dictionaries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Still within margin of error, but slight improvement.</a:t>
            </a: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Explain the 80/20</a:t>
            </a:r>
            <a:r>
              <a:rPr lang="en-US" baseline="0" dirty="0" smtClean="0"/>
              <a:t> split again</a:t>
            </a: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Huge increase in gray,</a:t>
            </a:r>
            <a:r>
              <a:rPr lang="en-US" baseline="0" dirty="0" smtClean="0"/>
              <a:t> big decrease in malicious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Much more</a:t>
            </a:r>
            <a:r>
              <a:rPr lang="en-US" baseline="0" dirty="0" smtClean="0"/>
              <a:t> manageable gray and malicious amounts.  Though probably still needs work.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1100" dirty="0" smtClean="0"/>
              <a:t>10 fold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d </a:t>
            </a:r>
            <a:r>
              <a:rPr lang="en-US" baseline="0" dirty="0" err="1" smtClean="0"/>
              <a:t>VirusTotal</a:t>
            </a:r>
            <a:r>
              <a:rPr lang="en-US" baseline="0" dirty="0" smtClean="0"/>
              <a:t> to verify they are benign or malicious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500 not really enough to make a real classifier, just an amount to start the exploration on</a:t>
            </a: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Constant</a:t>
            </a:r>
            <a:r>
              <a:rPr lang="en-US" baseline="0" dirty="0" smtClean="0"/>
              <a:t> Pool contains information like strings, method names, …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Version 9 was with ActionScript3</a:t>
            </a:r>
            <a:r>
              <a:rPr lang="en-US" baseline="0" dirty="0" smtClean="0"/>
              <a:t> was introduced.</a:t>
            </a:r>
            <a:endParaRPr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vast</a:t>
            </a:r>
            <a:r>
              <a:rPr lang="en-US" baseline="0" dirty="0" smtClean="0"/>
              <a:t> majority of benign </a:t>
            </a:r>
            <a:r>
              <a:rPr lang="en-US" baseline="0" dirty="0" err="1" smtClean="0"/>
              <a:t>swfs</a:t>
            </a:r>
            <a:r>
              <a:rPr lang="en-US" baseline="0" smtClean="0"/>
              <a:t> (390) had </a:t>
            </a:r>
            <a:r>
              <a:rPr lang="en-US" baseline="0" dirty="0" smtClean="0"/>
              <a:t>a </a:t>
            </a:r>
            <a:r>
              <a:rPr lang="en-US" baseline="0" smtClean="0"/>
              <a:t>frame count of 1</a:t>
            </a:r>
            <a:endParaRPr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This is surprisingly good.  </a:t>
            </a:r>
            <a:r>
              <a:rPr lang="en-US" smtClean="0"/>
              <a:t>Probably artificially</a:t>
            </a:r>
            <a:r>
              <a:rPr lang="en-US" baseline="0" smtClean="0"/>
              <a:t> good.</a:t>
            </a:r>
            <a:endParaRPr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This is surprisingly good.  Probably artificially</a:t>
            </a:r>
            <a:r>
              <a:rPr lang="en-US" baseline="0" dirty="0" smtClean="0"/>
              <a:t> good.</a:t>
            </a: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</a:t>
            </a:r>
            <a:r>
              <a:rPr lang="en-US" baseline="0" dirty="0" smtClean="0"/>
              <a:t> real difference</a:t>
            </a:r>
            <a:endParaRPr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Slight improvement on</a:t>
            </a:r>
            <a:r>
              <a:rPr lang="en-US" baseline="0" dirty="0" smtClean="0"/>
              <a:t> TPs, TNs, FPs, and FNs</a:t>
            </a:r>
            <a:endParaRPr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Data Science is about</a:t>
            </a:r>
            <a:r>
              <a:rPr lang="en-US" baseline="0" dirty="0" smtClean="0"/>
              <a:t> asking your data questions, and ideally getting actionable information back from it.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To do data science, you’ll someone with subject matter expertise</a:t>
            </a:r>
            <a:r>
              <a:rPr lang="en-US" baseline="0" dirty="0" smtClean="0"/>
              <a:t> to know what to look for, an expert in statistical analysis, and someone to write the code to do all of this.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Fortunately for me, </a:t>
            </a:r>
            <a:r>
              <a:rPr lang="en-US" baseline="0" dirty="0" err="1" smtClean="0"/>
              <a:t>scikit</a:t>
            </a:r>
            <a:r>
              <a:rPr lang="en-US" baseline="0" dirty="0" smtClean="0"/>
              <a:t>-learn takes care of </a:t>
            </a:r>
            <a:r>
              <a:rPr lang="en-US" baseline="0" dirty="0" err="1" smtClean="0"/>
              <a:t>mosting</a:t>
            </a:r>
            <a:r>
              <a:rPr lang="en-US" baseline="0" dirty="0" smtClean="0"/>
              <a:t> of the coding and the math.</a:t>
            </a:r>
            <a:endParaRPr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In the sense that there is a constant pool, a section for</a:t>
            </a:r>
            <a:r>
              <a:rPr lang="en-US" baseline="0" dirty="0" smtClean="0"/>
              <a:t> methods</a:t>
            </a:r>
            <a:endParaRPr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benign values are anchored by zeroes</a:t>
            </a:r>
            <a:r>
              <a:rPr lang="en-US" baseline="0" dirty="0" smtClean="0"/>
              <a:t> for all the files that do not include </a:t>
            </a:r>
            <a:r>
              <a:rPr lang="en-US" baseline="0" dirty="0" err="1" smtClean="0"/>
              <a:t>actionscript</a:t>
            </a:r>
            <a:r>
              <a:rPr lang="en-US" baseline="0" dirty="0" smtClean="0"/>
              <a:t> at all</a:t>
            </a:r>
            <a:endParaRPr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benign values are anchored by zeroes</a:t>
            </a:r>
            <a:r>
              <a:rPr lang="en-US" baseline="0" dirty="0" smtClean="0"/>
              <a:t> for all the files that do not include </a:t>
            </a:r>
            <a:r>
              <a:rPr lang="en-US" baseline="0" dirty="0" err="1" smtClean="0"/>
              <a:t>actionscript</a:t>
            </a:r>
            <a:r>
              <a:rPr lang="en-US" baseline="0" dirty="0" smtClean="0"/>
              <a:t> at all</a:t>
            </a:r>
            <a:endParaRPr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Just</a:t>
            </a:r>
            <a:r>
              <a:rPr lang="en-US" baseline="0" dirty="0" smtClean="0"/>
              <a:t> under 8K and 2K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Not horrible, but of course we’d like better.  Small set of files.  Let’s try again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err="1" smtClean="0"/>
              <a:t>That;s</a:t>
            </a:r>
            <a:r>
              <a:rPr lang="en-US" dirty="0" smtClean="0"/>
              <a:t> better</a:t>
            </a:r>
            <a:endParaRPr dirty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ckSecurity/data_hacking" TargetMode="External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548100" y="76809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rtl="0">
              <a:spcBef>
                <a:spcPts val="0"/>
              </a:spcBef>
              <a:buNone/>
            </a:pPr>
            <a:r>
              <a:rPr lang="en" dirty="0">
                <a:latin typeface="Verdana"/>
                <a:ea typeface="Verdana"/>
                <a:cs typeface="Verdana"/>
                <a:sym typeface="Verdana"/>
              </a:rPr>
              <a:t>Cockroach Analysis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2840045"/>
            <a:ext cx="7772400" cy="183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Statistical Analysis of the Flash and Java Files that Infest the Internet</a:t>
            </a:r>
          </a:p>
        </p:txBody>
      </p:sp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319" y="1831675"/>
            <a:ext cx="1391366" cy="1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Ground Truth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480651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Accuracy in labels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Ideally, 100% accuracy in your labels</a:t>
            </a:r>
          </a:p>
        </p:txBody>
      </p:sp>
    </p:spTree>
    <p:extLst>
      <p:ext uri="{BB962C8B-B14F-4D97-AF65-F5344CB8AC3E}">
        <p14:creationId xmlns:p14="http://schemas.microsoft.com/office/powerpoint/2010/main" val="21526418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Feature Importance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</p:spPr>
        <p:txBody>
          <a:bodyPr numCol="2"/>
          <a:lstStyle/>
          <a:p>
            <a:pPr marL="38100" lvl="0">
              <a:buClr>
                <a:srgbClr val="000000"/>
              </a:buClr>
            </a:pPr>
            <a:r>
              <a:rPr lang="en-US" sz="2400" dirty="0" smtClean="0"/>
              <a:t>Entropy            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Frame Perimeter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Frame Area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err="1" smtClean="0"/>
              <a:t>ActionScript</a:t>
            </a:r>
            <a:r>
              <a:rPr lang="en-US" sz="2400" dirty="0" smtClean="0"/>
              <a:t> String Count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Frame Count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err="1" smtClean="0"/>
              <a:t>ActionScript</a:t>
            </a:r>
            <a:r>
              <a:rPr lang="en-US" sz="2400" dirty="0" smtClean="0"/>
              <a:t> String Size Ratio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Size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Frame Rate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End Tag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0.08452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0.08293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0.08219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0.06897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0.06435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0.06046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0.05533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0.04375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0.04332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474440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Classifier Results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/>
              <a:t>How does the classifier work on the </a:t>
            </a:r>
            <a:r>
              <a:rPr lang="en-US" sz="2800" dirty="0" smtClean="0"/>
              <a:t>284K files?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283K files marked as benign (score &lt; 0.5)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679 files in gray area (0.5 &lt;= score &lt; 0.8)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407 files marked as malicious (0.8 &lt;= score)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71134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Targeted Classifiers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What happens when we limit the classifier to only train and test on files with </a:t>
            </a:r>
            <a:r>
              <a:rPr lang="en-US" sz="2800" dirty="0" err="1" smtClean="0"/>
              <a:t>ActionScript</a:t>
            </a:r>
            <a:r>
              <a:rPr lang="en-US" sz="2800" dirty="0" smtClean="0"/>
              <a:t>?</a:t>
            </a:r>
            <a:endParaRPr lang="en-US" sz="2800" dirty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/>
              <a:t>Cross Validation Score: </a:t>
            </a:r>
            <a:r>
              <a:rPr lang="en-US" sz="2800" dirty="0" smtClean="0"/>
              <a:t>99.1% </a:t>
            </a:r>
            <a:r>
              <a:rPr lang="en-US" sz="2800" dirty="0"/>
              <a:t>+/- </a:t>
            </a:r>
            <a:r>
              <a:rPr lang="en-US" sz="2800" dirty="0" smtClean="0"/>
              <a:t>0.7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70803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Classifier Results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/>
              <a:t>How does the classifier work on the </a:t>
            </a:r>
            <a:r>
              <a:rPr lang="en-US" sz="2800" dirty="0" smtClean="0"/>
              <a:t>153K files with </a:t>
            </a:r>
            <a:r>
              <a:rPr lang="en-US" sz="2800" dirty="0" err="1" smtClean="0"/>
              <a:t>ActionScript</a:t>
            </a:r>
            <a:r>
              <a:rPr lang="en-US" sz="2800" dirty="0" smtClean="0"/>
              <a:t>?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152K files marked as benign (score &lt; 0.5)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546 files in gray area (0.5 &lt;= score &lt; 0.8)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284 files marked as malicious (0.8 &lt;= score)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479491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SWF Summary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505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/>
              <a:t>Can detect malicious files using data science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Classifier isn’t overly dependent on any one feature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Separating out a specific classifier for SWFs with </a:t>
            </a:r>
            <a:r>
              <a:rPr lang="en-US" sz="2600" dirty="0" err="1" smtClean="0"/>
              <a:t>ActionScript</a:t>
            </a:r>
            <a:r>
              <a:rPr lang="en-US" sz="2600" dirty="0" smtClean="0"/>
              <a:t> did not increase accuracy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Classifier seems to perform well on the random set of files</a:t>
            </a:r>
          </a:p>
        </p:txBody>
      </p:sp>
    </p:spTree>
    <p:extLst>
      <p:ext uri="{BB962C8B-B14F-4D97-AF65-F5344CB8AC3E}">
        <p14:creationId xmlns:p14="http://schemas.microsoft.com/office/powerpoint/2010/main" val="15324820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Next Steps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505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More malicious files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Better labeled data</a:t>
            </a:r>
            <a:endParaRPr lang="en-US" sz="2000" dirty="0" smtClean="0"/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Not just good/bad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Exploit Kit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CVE</a:t>
            </a:r>
            <a:endParaRPr lang="en-US" dirty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New features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More </a:t>
            </a:r>
            <a:r>
              <a:rPr lang="en-US" dirty="0" err="1" smtClean="0"/>
              <a:t>ActionScript</a:t>
            </a:r>
            <a:r>
              <a:rPr lang="en-US" dirty="0" smtClean="0"/>
              <a:t> features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N-Gram analysis on actual </a:t>
            </a:r>
            <a:r>
              <a:rPr lang="en-US" dirty="0" err="1" smtClean="0"/>
              <a:t>ActionScript</a:t>
            </a:r>
            <a:r>
              <a:rPr lang="en-US" dirty="0" smtClean="0"/>
              <a:t> code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G-Test Analysis on methods called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endParaRPr lang="en-US" dirty="0" smtClean="0"/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endParaRPr lang="en-US" dirty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  <a:p>
            <a:pPr marL="38100" lvl="0">
              <a:buClr>
                <a:srgbClr val="000000"/>
              </a:buClr>
            </a:pP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433522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Highlights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Using data science to detect new malicious files is useful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/>
              <a:t>Can detect malicious files without signatures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Java classifier is heavily dependent on class name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/>
              <a:t>SWF classifier is not highly dependent on any one </a:t>
            </a:r>
            <a:r>
              <a:rPr lang="en-US" sz="2600" dirty="0" smtClean="0"/>
              <a:t>field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Training with more data can make the classifier better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23584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Pitfalls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Try to avoid having one really dominant feature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Sometimes features you think are great don’t help that much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Test on a lot of data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38730630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Where Do We Go From Here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600" dirty="0" smtClean="0"/>
              <a:t>Need more data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600" dirty="0" smtClean="0"/>
              <a:t>Verify data is labeled appropriately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600" dirty="0" smtClean="0"/>
              <a:t>More sophisticated labels</a:t>
            </a:r>
            <a:endParaRPr lang="en-US" sz="20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600" dirty="0" smtClean="0"/>
              <a:t>Extract more features	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endParaRPr lang="en-US" sz="2600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20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23390365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Play At Home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600" dirty="0" smtClean="0"/>
              <a:t>Notebooks and data </a:t>
            </a:r>
            <a:r>
              <a:rPr lang="en-US" sz="2600" dirty="0"/>
              <a:t>are available at </a:t>
            </a:r>
            <a:r>
              <a:rPr lang="en-US" sz="2600" dirty="0" smtClean="0"/>
              <a:t>https</a:t>
            </a:r>
            <a:r>
              <a:rPr lang="en-US" sz="2600" dirty="0"/>
              <a:t>://github.com/ClickSecurity/</a:t>
            </a:r>
            <a:r>
              <a:rPr lang="en-US" sz="2600" dirty="0" smtClean="0"/>
              <a:t>data_hacking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600" dirty="0" smtClean="0"/>
              <a:t>The data I used from the 300K files can be obtained by contacting me 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endParaRPr lang="en-US" sz="26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endParaRPr lang="en-US" sz="26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endParaRPr lang="en-US" sz="26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endParaRPr lang="en-US" sz="2600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20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5332539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Bias And Variance</a:t>
            </a:r>
            <a:endParaRPr lang="en" dirty="0"/>
          </a:p>
        </p:txBody>
      </p:sp>
      <p:pic>
        <p:nvPicPr>
          <p:cNvPr id="7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7" y="1472925"/>
            <a:ext cx="9093725" cy="3152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8072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3100" y="1200150"/>
            <a:ext cx="4114800" cy="3725699"/>
          </a:xfrm>
        </p:spPr>
        <p:txBody>
          <a:bodyPr/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600" dirty="0" smtClean="0"/>
              <a:t>@</a:t>
            </a:r>
            <a:r>
              <a:rPr lang="en-US" sz="2600" dirty="0" err="1" smtClean="0"/>
              <a:t>trogdorsey</a:t>
            </a:r>
            <a:endParaRPr lang="en-US" sz="26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000" dirty="0" err="1" smtClean="0"/>
              <a:t>trogdorsey</a:t>
            </a:r>
            <a:r>
              <a:rPr lang="en-US" sz="2000" dirty="0" smtClean="0"/>
              <a:t> at </a:t>
            </a:r>
            <a:r>
              <a:rPr lang="en-US" sz="2000" dirty="0" err="1" smtClean="0"/>
              <a:t>gmail</a:t>
            </a:r>
            <a:r>
              <a:rPr lang="en-US" sz="2000" dirty="0" smtClean="0"/>
              <a:t> . com</a:t>
            </a:r>
            <a:endParaRPr lang="en-US" sz="20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endParaRPr lang="en-US" sz="2600" dirty="0"/>
          </a:p>
          <a:p>
            <a:pPr marL="495300" indent="-457200">
              <a:buClr>
                <a:srgbClr val="000000"/>
              </a:buClr>
              <a:buFont typeface="Arial"/>
              <a:buChar char="•"/>
            </a:pP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ClickSecurity</a:t>
            </a:r>
            <a:r>
              <a:rPr lang="en-US" sz="1200" dirty="0"/>
              <a:t>/</a:t>
            </a:r>
            <a:r>
              <a:rPr lang="en-US" sz="1200" dirty="0" err="1" smtClean="0"/>
              <a:t>data_hacking</a:t>
            </a:r>
            <a:endParaRPr lang="en-US" sz="12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1200" dirty="0" smtClean="0"/>
              <a:t>http</a:t>
            </a:r>
            <a:r>
              <a:rPr lang="en-US" sz="1200" dirty="0"/>
              <a:t>://</a:t>
            </a:r>
            <a:r>
              <a:rPr lang="en-US" sz="1200" dirty="0" err="1"/>
              <a:t>docs.oracle.com</a:t>
            </a:r>
            <a:r>
              <a:rPr lang="en-US" sz="1200" dirty="0"/>
              <a:t>/</a:t>
            </a:r>
            <a:r>
              <a:rPr lang="en-US" sz="1200" dirty="0" err="1"/>
              <a:t>javase</a:t>
            </a:r>
            <a:r>
              <a:rPr lang="en-US" sz="1200" dirty="0"/>
              <a:t>/specs/</a:t>
            </a:r>
            <a:r>
              <a:rPr lang="en-US" sz="1200" dirty="0" err="1"/>
              <a:t>jvms</a:t>
            </a:r>
            <a:r>
              <a:rPr lang="en-US" sz="1200" dirty="0"/>
              <a:t>/se7/html/jvms-4.</a:t>
            </a:r>
            <a:r>
              <a:rPr lang="en-US" sz="1200" dirty="0" smtClean="0"/>
              <a:t>html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1200" dirty="0"/>
              <a:t>http://</a:t>
            </a:r>
            <a:r>
              <a:rPr lang="en-US" sz="1200" dirty="0" err="1"/>
              <a:t>wwwimages.adobe.com</a:t>
            </a:r>
            <a:r>
              <a:rPr lang="en-US" sz="1200" dirty="0"/>
              <a:t>/</a:t>
            </a:r>
            <a:r>
              <a:rPr lang="en-US" sz="1200" dirty="0" err="1"/>
              <a:t>www.adobe.com</a:t>
            </a:r>
            <a:r>
              <a:rPr lang="en-US" sz="1200" dirty="0"/>
              <a:t>/content/dam/Adobe/en/</a:t>
            </a:r>
            <a:r>
              <a:rPr lang="en-US" sz="1200" dirty="0" err="1"/>
              <a:t>devnet</a:t>
            </a:r>
            <a:r>
              <a:rPr lang="en-US" sz="1200" dirty="0"/>
              <a:t>/</a:t>
            </a:r>
            <a:r>
              <a:rPr lang="en-US" sz="1200" dirty="0" err="1"/>
              <a:t>swf</a:t>
            </a:r>
            <a:r>
              <a:rPr lang="en-US" sz="1200" dirty="0"/>
              <a:t>/</a:t>
            </a:r>
            <a:r>
              <a:rPr lang="en-US" sz="1200" dirty="0" err="1"/>
              <a:t>pdf</a:t>
            </a:r>
            <a:r>
              <a:rPr lang="en-US" sz="1200" dirty="0"/>
              <a:t>/</a:t>
            </a:r>
            <a:r>
              <a:rPr lang="en-US" sz="1200" dirty="0" err="1"/>
              <a:t>swf</a:t>
            </a:r>
            <a:r>
              <a:rPr lang="en-US" sz="1200" dirty="0"/>
              <a:t>-file-format-</a:t>
            </a:r>
            <a:r>
              <a:rPr lang="en-US" sz="1200" dirty="0" err="1" smtClean="0"/>
              <a:t>spec.pdf</a:t>
            </a:r>
            <a:endParaRPr lang="en-US" sz="12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1200" dirty="0"/>
              <a:t>http://</a:t>
            </a:r>
            <a:r>
              <a:rPr lang="en-US" sz="1200" dirty="0" err="1"/>
              <a:t>www.adobe.com</a:t>
            </a:r>
            <a:r>
              <a:rPr lang="en-US" sz="1200" dirty="0"/>
              <a:t>/content/dam/Adobe/en/</a:t>
            </a:r>
            <a:r>
              <a:rPr lang="en-US" sz="1200" dirty="0" err="1"/>
              <a:t>devnet</a:t>
            </a:r>
            <a:r>
              <a:rPr lang="en-US" sz="1200" dirty="0"/>
              <a:t>/</a:t>
            </a:r>
            <a:r>
              <a:rPr lang="en-US" sz="1200" dirty="0" err="1"/>
              <a:t>actionscript</a:t>
            </a:r>
            <a:r>
              <a:rPr lang="en-US" sz="1200" dirty="0"/>
              <a:t>/articles/avm2overview.pdf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1200" dirty="0" smtClean="0"/>
              <a:t>http</a:t>
            </a:r>
            <a:r>
              <a:rPr lang="en-US" sz="1200" dirty="0"/>
              <a:t>://hooked-on-</a:t>
            </a:r>
            <a:r>
              <a:rPr lang="en-US" sz="1200" dirty="0" err="1"/>
              <a:t>mnemonics.blogspot.com</a:t>
            </a:r>
            <a:r>
              <a:rPr lang="en-US" sz="1200" dirty="0"/>
              <a:t>/2013/02/detecting-</a:t>
            </a:r>
            <a:r>
              <a:rPr lang="en-US" sz="1200" dirty="0" err="1"/>
              <a:t>pdf</a:t>
            </a:r>
            <a:r>
              <a:rPr lang="en-US" sz="1200" dirty="0"/>
              <a:t>-</a:t>
            </a:r>
            <a:r>
              <a:rPr lang="en-US" sz="1200" dirty="0" err="1"/>
              <a:t>js</a:t>
            </a:r>
            <a:r>
              <a:rPr lang="en-US" sz="1200" dirty="0"/>
              <a:t>-obfuscation-</a:t>
            </a:r>
            <a:r>
              <a:rPr lang="en-US" sz="1200" dirty="0" err="1"/>
              <a:t>using.html</a:t>
            </a:r>
            <a:endParaRPr lang="en-US" sz="12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endParaRPr lang="en-US" sz="26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endParaRPr lang="en-US" sz="26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endParaRPr lang="en-US" sz="2600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20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0349"/>
            <a:ext cx="3900604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070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(</a:t>
            </a:r>
            <a:r>
              <a:rPr lang="en-US" dirty="0" err="1" smtClean="0"/>
              <a:t>Over|Under</a:t>
            </a:r>
            <a:r>
              <a:rPr lang="en-US" dirty="0" smtClean="0"/>
              <a:t>)fitting</a:t>
            </a:r>
            <a:endParaRPr lang="en" dirty="0"/>
          </a:p>
        </p:txBody>
      </p:sp>
      <p:pic>
        <p:nvPicPr>
          <p:cNvPr id="4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18399"/>
            <a:ext cx="8686800" cy="37139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97"/>
          <p:cNvSpPr txBox="1"/>
          <p:nvPr/>
        </p:nvSpPr>
        <p:spPr>
          <a:xfrm>
            <a:off x="7002901" y="4832359"/>
            <a:ext cx="2141099" cy="2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00" dirty="0"/>
              <a:t>http://www.cs.bham.ac.uk/~jxb/INC/l9.pdf</a:t>
            </a:r>
          </a:p>
        </p:txBody>
      </p:sp>
    </p:spTree>
    <p:extLst>
      <p:ext uri="{BB962C8B-B14F-4D97-AF65-F5344CB8AC3E}">
        <p14:creationId xmlns:p14="http://schemas.microsoft.com/office/powerpoint/2010/main" val="301711100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Boxplot</a:t>
            </a:r>
            <a:endParaRPr lang="en" dirty="0"/>
          </a:p>
        </p:txBody>
      </p:sp>
      <p:pic>
        <p:nvPicPr>
          <p:cNvPr id="6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4600"/>
            <a:ext cx="9144000" cy="378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8367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Cross Validation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480651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/>
              <a:t>V</a:t>
            </a:r>
            <a:r>
              <a:rPr lang="en-US" sz="3200" dirty="0" smtClean="0"/>
              <a:t>alidation </a:t>
            </a:r>
            <a:r>
              <a:rPr lang="en-US" sz="3200" dirty="0"/>
              <a:t>technique for assessing how the results of a statistical analysis will generalize to an independent data set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Randomly </a:t>
            </a:r>
            <a:r>
              <a:rPr lang="en-US" sz="3200" dirty="0" smtClean="0"/>
              <a:t>partition the data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Train model on one set, test on the other set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Repeat </a:t>
            </a:r>
            <a:r>
              <a:rPr lang="en-US" sz="3200" i="1" dirty="0" smtClean="0"/>
              <a:t>k</a:t>
            </a:r>
            <a:r>
              <a:rPr lang="en-US" sz="3200" dirty="0" smtClean="0"/>
              <a:t> times</a:t>
            </a:r>
            <a:endParaRPr lang="en-US" i="1" dirty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3318509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794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Decision Trees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5245101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Maps observations about an element to labels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Leaves are labels and branches are observations that lead to labels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342900"/>
            <a:ext cx="3563470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070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Random Forest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480651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" sz="2800" dirty="0"/>
              <a:t>Forest (group) of randomly created decision </a:t>
            </a:r>
            <a:r>
              <a:rPr lang="en" sz="2800" dirty="0" smtClean="0"/>
              <a:t>trees</a:t>
            </a:r>
            <a:endParaRPr lang="en-US" sz="2800" dirty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" sz="2800" dirty="0" smtClean="0"/>
              <a:t>Random </a:t>
            </a:r>
            <a:r>
              <a:rPr lang="en" sz="2800" dirty="0"/>
              <a:t>feature selection for trees used to control </a:t>
            </a:r>
            <a:r>
              <a:rPr lang="en" sz="2800" dirty="0" smtClean="0"/>
              <a:t>variance</a:t>
            </a:r>
            <a:endParaRPr lang="en-US" sz="28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" sz="2800" dirty="0" smtClean="0"/>
              <a:t>Not </a:t>
            </a:r>
            <a:r>
              <a:rPr lang="en" sz="2800" dirty="0"/>
              <a:t>prone to </a:t>
            </a:r>
            <a:r>
              <a:rPr lang="en" sz="2800" dirty="0" smtClean="0"/>
              <a:t>overfitting</a:t>
            </a:r>
            <a:endParaRPr lang="en-US" sz="2800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" sz="2800" dirty="0" smtClean="0"/>
              <a:t>Classification </a:t>
            </a:r>
            <a:r>
              <a:rPr lang="en" sz="2800" dirty="0"/>
              <a:t>answer is the result that appears most frequently from the decision trees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2800" dirty="0" smtClean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endParaRPr lang="en-US" sz="2800" dirty="0" smtClean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27924801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Data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3975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300K uncompressed SWF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370K Java class files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Can get </a:t>
            </a:r>
            <a:r>
              <a:rPr lang="en-US" sz="2800" dirty="0" err="1" smtClean="0"/>
              <a:t>IPython</a:t>
            </a:r>
            <a:r>
              <a:rPr lang="en-US" sz="2800" dirty="0" smtClean="0"/>
              <a:t> notebooks at </a:t>
            </a:r>
            <a:r>
              <a:rPr lang="en-US" sz="2800" dirty="0">
                <a:hlinkClick r:id="rId3"/>
              </a:rPr>
              <a:t>https://github.com/ClickSecurity/</a:t>
            </a:r>
            <a:r>
              <a:rPr lang="en-US" sz="2800" dirty="0" smtClean="0">
                <a:hlinkClick r:id="rId3"/>
              </a:rPr>
              <a:t>data_hacking</a:t>
            </a:r>
            <a:endParaRPr lang="en-US" sz="2800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dirty="0"/>
          </a:p>
        </p:txBody>
      </p:sp>
      <p:pic>
        <p:nvPicPr>
          <p:cNvPr id="4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100" y="342900"/>
            <a:ext cx="3390900" cy="447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8367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Java Class File Highlights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3911600" cy="3725699"/>
          </a:xfrm>
        </p:spPr>
        <p:txBody>
          <a:bodyPr/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Version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Class name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Super class name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Constant Pool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Access Flags</a:t>
            </a:r>
            <a:endParaRPr lang="en-US" dirty="0" smtClean="0"/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Interfaces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Methods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1200150"/>
            <a:ext cx="44577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072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Java Class Files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3975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370K Java class files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Probably all benign</a:t>
            </a:r>
            <a:endParaRPr lang="en-US" dirty="0"/>
          </a:p>
          <a:p>
            <a:pPr marL="49530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2K known malicious files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Start with 500 of each</a:t>
            </a:r>
          </a:p>
          <a:p>
            <a:pPr marL="38100" lvl="0">
              <a:buClr>
                <a:srgbClr val="000000"/>
              </a:buClr>
            </a:pPr>
            <a:endParaRPr lang="en-US" sz="3200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59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Who’s this… guy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800" dirty="0" smtClean="0"/>
              <a:t>10+ years on the defensive side</a:t>
            </a:r>
          </a:p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800" dirty="0" smtClean="0"/>
              <a:t>File analysis, RE,</a:t>
            </a:r>
            <a:r>
              <a:rPr lang="en-US" sz="2800" dirty="0" smtClean="0"/>
              <a:t> network forensics, </a:t>
            </a:r>
            <a:r>
              <a:rPr lang="en" sz="2800" dirty="0" smtClean="0"/>
              <a:t>some IR</a:t>
            </a:r>
          </a:p>
          <a:p>
            <a:pPr marL="495300" lvl="0" indent="-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 smtClean="0"/>
              <a:t>Started </a:t>
            </a:r>
            <a:r>
              <a:rPr lang="en" sz="2800" dirty="0" smtClean="0"/>
              <a:t>to do data analysis and machine learning on security data</a:t>
            </a:r>
            <a:r>
              <a:rPr lang="en-US" sz="2800" dirty="0" smtClean="0"/>
              <a:t> about 2 years </a:t>
            </a:r>
            <a:r>
              <a:rPr lang="en-US" sz="2800" dirty="0" smtClean="0"/>
              <a:t>ago</a:t>
            </a:r>
            <a:endParaRPr lang="en-US" sz="2800" dirty="0" smtClean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File Size Comparison</a:t>
            </a:r>
            <a:endParaRPr lang="e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400"/>
            <a:ext cx="9144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09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File Size Comparison (zoomed in)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800"/>
            <a:ext cx="9144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04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Entropy Comparison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914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328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Constant Pool Count Comparison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713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6868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/>
              <a:t>Constant Pool Count Comparison (zoomed in)</a:t>
            </a:r>
            <a:endParaRPr lang="en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391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Number of Methods Comparison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775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Number of Interfaces Comparison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578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First Pass Classifier Feature Set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Each flag from access rights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Number of access flags set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Major &amp; minor version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Entropy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Size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Constant </a:t>
            </a:r>
            <a:r>
              <a:rPr lang="en-US" sz="2600" dirty="0"/>
              <a:t>p</a:t>
            </a:r>
            <a:r>
              <a:rPr lang="en-US" sz="2600" dirty="0" smtClean="0"/>
              <a:t>ool size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Number of methods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Number of interfaces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054259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Cross Validation Results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10 fold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Accuracy: 92.7% +/- 4.6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054259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Confusion Matrix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0" y="1435100"/>
            <a:ext cx="4864100" cy="35034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Clr>
                <a:srgbClr val="000000"/>
              </a:buClr>
            </a:pPr>
            <a:r>
              <a:rPr lang="en" sz="2000" dirty="0" smtClean="0"/>
              <a:t>benign</a:t>
            </a:r>
            <a:r>
              <a:rPr lang="en" sz="2000" dirty="0"/>
              <a:t>/benign: 91.67% (88/96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benign/malicious: 8.33% (8/96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malicious/benign: 7.41% (8/108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malicious/malicious: 92.59% (100/108)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850900"/>
            <a:ext cx="53594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923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Why Do We Care About This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 smtClean="0"/>
              <a:t>Take the large amount of dat</a:t>
            </a:r>
            <a:r>
              <a:rPr lang="en-US" sz="2800" dirty="0" smtClean="0"/>
              <a:t>a you have and turn it into information you can act on </a:t>
            </a:r>
            <a:endParaRPr lang="en-US" sz="2800" dirty="0" smtClean="0"/>
          </a:p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 smtClean="0"/>
              <a:t>Gives </a:t>
            </a:r>
            <a:r>
              <a:rPr lang="en-US" sz="2800" dirty="0" smtClean="0"/>
              <a:t>starting place for hunting and finding new, interesting and unknown malicious files</a:t>
            </a:r>
            <a:r>
              <a:rPr lang="en-US" sz="2800" dirty="0" smtClean="0"/>
              <a:t>.</a:t>
            </a:r>
            <a:endParaRPr lang="en-US" sz="2800" dirty="0"/>
          </a:p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 smtClean="0"/>
              <a:t>Doesn’t rely on easy to avoid </a:t>
            </a:r>
            <a:r>
              <a:rPr lang="en-US" sz="2800" dirty="0" smtClean="0"/>
              <a:t>signatures</a:t>
            </a:r>
            <a:endParaRPr lang="en-US" sz="2800" dirty="0"/>
          </a:p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 smtClean="0"/>
              <a:t>Heuristics on nontrivial boundaries in high dimensional space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06527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Feature Importance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 numCol="2"/>
          <a:lstStyle/>
          <a:p>
            <a:pPr marL="38100" lvl="0">
              <a:buClr>
                <a:srgbClr val="000000"/>
              </a:buClr>
            </a:pPr>
            <a:r>
              <a:rPr lang="en-US" sz="2600" dirty="0" smtClean="0"/>
              <a:t>Entropy            </a:t>
            </a:r>
            <a:endParaRPr lang="en-US" sz="2600" dirty="0"/>
          </a:p>
          <a:p>
            <a:pPr marL="38100" lvl="0">
              <a:buClr>
                <a:srgbClr val="000000"/>
              </a:buClr>
            </a:pPr>
            <a:r>
              <a:rPr lang="en-US" sz="2600" dirty="0" smtClean="0"/>
              <a:t>Constant pool size</a:t>
            </a:r>
            <a:endParaRPr lang="en-US" sz="2600" dirty="0"/>
          </a:p>
          <a:p>
            <a:pPr marL="38100" lvl="0">
              <a:buClr>
                <a:srgbClr val="000000"/>
              </a:buClr>
            </a:pPr>
            <a:r>
              <a:rPr lang="en-US" sz="2600" dirty="0" smtClean="0"/>
              <a:t>File size               </a:t>
            </a:r>
            <a:endParaRPr lang="en-US" sz="2600" dirty="0"/>
          </a:p>
          <a:p>
            <a:pPr marL="38100" lvl="0">
              <a:buClr>
                <a:srgbClr val="000000"/>
              </a:buClr>
            </a:pPr>
            <a:r>
              <a:rPr lang="en-US" sz="2600" dirty="0" smtClean="0"/>
              <a:t>Number of methods</a:t>
            </a:r>
            <a:endParaRPr lang="en-US" sz="2600" dirty="0"/>
          </a:p>
          <a:p>
            <a:pPr marL="38100" lvl="0">
              <a:buClr>
                <a:srgbClr val="000000"/>
              </a:buClr>
            </a:pPr>
            <a:r>
              <a:rPr lang="en-US" sz="2600" dirty="0" smtClean="0"/>
              <a:t>Number of interfaces</a:t>
            </a:r>
            <a:endParaRPr lang="en-US" sz="2600" dirty="0"/>
          </a:p>
          <a:p>
            <a:pPr marL="38100" lvl="0">
              <a:buClr>
                <a:srgbClr val="000000"/>
              </a:buClr>
            </a:pPr>
            <a:r>
              <a:rPr lang="en-US" sz="2600" dirty="0" smtClean="0"/>
              <a:t>Major </a:t>
            </a:r>
            <a:r>
              <a:rPr lang="en-US" sz="2600" dirty="0"/>
              <a:t>version      </a:t>
            </a:r>
          </a:p>
          <a:p>
            <a:pPr marL="38100" lvl="0">
              <a:buClr>
                <a:srgbClr val="000000"/>
              </a:buClr>
            </a:pPr>
            <a:r>
              <a:rPr lang="en-US" sz="2600" dirty="0" err="1"/>
              <a:t>acc_public</a:t>
            </a:r>
            <a:r>
              <a:rPr lang="en-US" sz="2600" dirty="0"/>
              <a:t>         </a:t>
            </a:r>
          </a:p>
          <a:p>
            <a:pPr marL="38100" lvl="0">
              <a:buClr>
                <a:srgbClr val="000000"/>
              </a:buClr>
            </a:pPr>
            <a:r>
              <a:rPr lang="en-US" sz="2600" dirty="0" smtClean="0"/>
              <a:t>Number of access flags</a:t>
            </a:r>
          </a:p>
          <a:p>
            <a:pPr marL="38100" lvl="0">
              <a:buClr>
                <a:srgbClr val="000000"/>
              </a:buClr>
            </a:pPr>
            <a:endParaRPr lang="en-US" sz="2600" dirty="0" smtClean="0"/>
          </a:p>
          <a:p>
            <a:pPr marL="38100" lvl="0" algn="ctr">
              <a:buClr>
                <a:srgbClr val="000000"/>
              </a:buClr>
            </a:pPr>
            <a:r>
              <a:rPr lang="en-US" sz="2600" dirty="0" smtClean="0"/>
              <a:t>0.30666</a:t>
            </a:r>
            <a:endParaRPr lang="en-US" sz="2600" dirty="0"/>
          </a:p>
          <a:p>
            <a:pPr marL="38100" lvl="0" algn="ctr">
              <a:buClr>
                <a:srgbClr val="000000"/>
              </a:buClr>
            </a:pPr>
            <a:r>
              <a:rPr lang="en-US" sz="2600" dirty="0"/>
              <a:t>0.22264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600" dirty="0"/>
              <a:t>0.15842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600" dirty="0" smtClean="0"/>
              <a:t>0.08960</a:t>
            </a:r>
            <a:endParaRPr lang="en-US" sz="2600" dirty="0"/>
          </a:p>
          <a:p>
            <a:pPr marL="38100" lvl="0" algn="ctr">
              <a:buClr>
                <a:srgbClr val="000000"/>
              </a:buClr>
            </a:pPr>
            <a:r>
              <a:rPr lang="en-US" sz="2600" dirty="0"/>
              <a:t>0.05482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600" dirty="0"/>
              <a:t>0.05328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600" dirty="0"/>
              <a:t>0.03754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600" dirty="0"/>
              <a:t>0.03316</a:t>
            </a:r>
          </a:p>
          <a:p>
            <a:pPr marL="38100" lvl="0">
              <a:buClr>
                <a:srgbClr val="000000"/>
              </a:buClr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054259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Need More Features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Method names and attributes</a:t>
            </a:r>
            <a:endParaRPr lang="en-US" sz="3200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/>
              <a:t>C</a:t>
            </a:r>
            <a:r>
              <a:rPr lang="en-US" sz="3200" dirty="0" smtClean="0"/>
              <a:t>lass </a:t>
            </a:r>
            <a:r>
              <a:rPr lang="en-US" sz="3200" dirty="0" smtClean="0"/>
              <a:t>name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Super class </a:t>
            </a:r>
            <a:r>
              <a:rPr lang="en-US" sz="3200" dirty="0" smtClean="0"/>
              <a:t>name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80426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Benign Method Names</a:t>
            </a:r>
            <a:endParaRPr lang="en" dirty="0"/>
          </a:p>
        </p:txBody>
      </p:sp>
      <p:pic>
        <p:nvPicPr>
          <p:cNvPr id="9" name="Picture 8" descr="Screen Shot 2015-01-11 at 8.3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063378"/>
            <a:ext cx="2243486" cy="4080122"/>
          </a:xfrm>
          <a:prstGeom prst="rect">
            <a:avLst/>
          </a:prstGeom>
        </p:spPr>
      </p:pic>
      <p:pic>
        <p:nvPicPr>
          <p:cNvPr id="10" name="Picture 9" descr="Screen Shot 2015-01-11 at 8.32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98" y="1063378"/>
            <a:ext cx="2251102" cy="4080122"/>
          </a:xfrm>
          <a:prstGeom prst="rect">
            <a:avLst/>
          </a:prstGeom>
        </p:spPr>
      </p:pic>
      <p:pic>
        <p:nvPicPr>
          <p:cNvPr id="11" name="Picture 10" descr="Screen Shot 2015-01-11 at 8.32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1063378"/>
            <a:ext cx="2208613" cy="4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259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Malicious Method Names</a:t>
            </a:r>
            <a:endParaRPr lang="en" dirty="0"/>
          </a:p>
        </p:txBody>
      </p:sp>
      <p:pic>
        <p:nvPicPr>
          <p:cNvPr id="6" name="Picture 5" descr="Screen Shot 2015-01-11 at 4.21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063378"/>
            <a:ext cx="2504513" cy="4080122"/>
          </a:xfrm>
          <a:prstGeom prst="rect">
            <a:avLst/>
          </a:prstGeom>
        </p:spPr>
      </p:pic>
      <p:pic>
        <p:nvPicPr>
          <p:cNvPr id="7" name="Picture 6" descr="Screen Shot 2015-01-11 at 4.22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1063378"/>
            <a:ext cx="2532489" cy="4080122"/>
          </a:xfrm>
          <a:prstGeom prst="rect">
            <a:avLst/>
          </a:prstGeom>
        </p:spPr>
      </p:pic>
      <p:pic>
        <p:nvPicPr>
          <p:cNvPr id="8" name="Picture 7" descr="Screen Shot 2015-01-11 at 4.23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063378"/>
            <a:ext cx="2441099" cy="4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646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Feature Creation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Took inspiration from spam filter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/>
              <a:t>http://thinktostart.com/build-a-spam-filter-with-r/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Max length of consecutive digits, lower case, and upper case letters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Average length </a:t>
            </a:r>
            <a:r>
              <a:rPr lang="en-US" sz="3200" dirty="0"/>
              <a:t>of consecutive digits, </a:t>
            </a:r>
            <a:r>
              <a:rPr lang="en-US" sz="3200" dirty="0" smtClean="0"/>
              <a:t>lower case</a:t>
            </a:r>
            <a:r>
              <a:rPr lang="en-US" sz="3200" dirty="0"/>
              <a:t>, and </a:t>
            </a:r>
            <a:r>
              <a:rPr lang="en-US" sz="3200" dirty="0" smtClean="0"/>
              <a:t>upper case </a:t>
            </a:r>
            <a:r>
              <a:rPr lang="en-US" sz="3200" dirty="0"/>
              <a:t>letters</a:t>
            </a:r>
          </a:p>
        </p:txBody>
      </p:sp>
    </p:spTree>
    <p:extLst>
      <p:ext uri="{BB962C8B-B14F-4D97-AF65-F5344CB8AC3E}">
        <p14:creationId xmlns:p14="http://schemas.microsoft.com/office/powerpoint/2010/main" val="14054259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/>
              <a:t>Max </a:t>
            </a:r>
            <a:r>
              <a:rPr lang="en-US" sz="2800" dirty="0" smtClean="0"/>
              <a:t>Length </a:t>
            </a:r>
            <a:r>
              <a:rPr lang="en-US" sz="2800" dirty="0"/>
              <a:t>of C</a:t>
            </a:r>
            <a:r>
              <a:rPr lang="en-US" sz="2800" dirty="0" smtClean="0"/>
              <a:t>onsecutive Lower Case Letters</a:t>
            </a:r>
            <a:endParaRPr lang="e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34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6868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700" dirty="0" smtClean="0"/>
              <a:t>Average Length </a:t>
            </a:r>
            <a:r>
              <a:rPr lang="en-US" sz="2700" dirty="0"/>
              <a:t>of C</a:t>
            </a:r>
            <a:r>
              <a:rPr lang="en-US" sz="2700" dirty="0" smtClean="0"/>
              <a:t>onsecutive Lower Case Letters</a:t>
            </a:r>
            <a:endParaRPr lang="en" sz="2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859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/>
              <a:t>Max </a:t>
            </a:r>
            <a:r>
              <a:rPr lang="en-US" sz="2800" dirty="0" smtClean="0"/>
              <a:t>Length </a:t>
            </a:r>
            <a:r>
              <a:rPr lang="en-US" sz="2800" dirty="0"/>
              <a:t>of C</a:t>
            </a:r>
            <a:r>
              <a:rPr lang="en-US" sz="2800" dirty="0" smtClean="0"/>
              <a:t>onsecutive Upper Case Letters</a:t>
            </a:r>
            <a:endParaRPr lang="e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200"/>
            <a:ext cx="91440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859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6868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700" dirty="0" smtClean="0"/>
              <a:t>Average Length </a:t>
            </a:r>
            <a:r>
              <a:rPr lang="en-US" sz="2700" dirty="0"/>
              <a:t>of C</a:t>
            </a:r>
            <a:r>
              <a:rPr lang="en-US" sz="2700" dirty="0" smtClean="0"/>
              <a:t>onsecutive Upper Case Letters</a:t>
            </a:r>
            <a:endParaRPr lang="en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350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/>
              <a:t>Max </a:t>
            </a:r>
            <a:r>
              <a:rPr lang="en-US" sz="2800" dirty="0" smtClean="0"/>
              <a:t>Length </a:t>
            </a:r>
            <a:r>
              <a:rPr lang="en-US" sz="2800" dirty="0"/>
              <a:t>of C</a:t>
            </a:r>
            <a:r>
              <a:rPr lang="en-US" sz="2800" dirty="0" smtClean="0"/>
              <a:t>onsecutive Digits</a:t>
            </a:r>
            <a:endParaRPr lang="e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914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813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Agenda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480651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dirty="0" smtClean="0"/>
              <a:t>Tools Used</a:t>
            </a:r>
          </a:p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dirty="0" smtClean="0"/>
              <a:t>Vocabulary</a:t>
            </a:r>
          </a:p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dirty="0" smtClean="0"/>
              <a:t>Java Analysis</a:t>
            </a:r>
          </a:p>
          <a:p>
            <a:pPr marL="49530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/>
              <a:t>SWF </a:t>
            </a:r>
            <a:r>
              <a:rPr lang="en-US" sz="3200" dirty="0" smtClean="0"/>
              <a:t>Analysis</a:t>
            </a:r>
          </a:p>
          <a:p>
            <a:pPr marL="49530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Wrap Up</a:t>
            </a:r>
            <a:endParaRPr lang="en-US" sz="3200" dirty="0"/>
          </a:p>
          <a:p>
            <a:pPr marL="38100" lvl="0" rtl="0">
              <a:spcBef>
                <a:spcPts val="0"/>
              </a:spcBef>
              <a:buClr>
                <a:srgbClr val="000000"/>
              </a:buClr>
              <a:buSzPct val="100000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4218486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6868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700" dirty="0" smtClean="0"/>
              <a:t>Average Length </a:t>
            </a:r>
            <a:r>
              <a:rPr lang="en-US" sz="2700" dirty="0"/>
              <a:t>of C</a:t>
            </a:r>
            <a:r>
              <a:rPr lang="en-US" sz="2700" dirty="0" smtClean="0"/>
              <a:t>onsecutive Digits</a:t>
            </a:r>
            <a:endParaRPr lang="en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545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Cross Validation Results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/>
              <a:t>10 </a:t>
            </a:r>
            <a:r>
              <a:rPr lang="en-US" sz="2600" dirty="0" smtClean="0"/>
              <a:t>fold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Accuracy: 94.9% +/- 4.0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42285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Confusion Matrix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0" y="1422400"/>
            <a:ext cx="4864100" cy="35034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Clr>
                <a:srgbClr val="000000"/>
              </a:buClr>
            </a:pPr>
            <a:r>
              <a:rPr lang="en" sz="2000" dirty="0" smtClean="0"/>
              <a:t>benign</a:t>
            </a:r>
            <a:r>
              <a:rPr lang="en" sz="2000" dirty="0"/>
              <a:t>/benign: </a:t>
            </a:r>
            <a:r>
              <a:rPr lang="en" sz="2000" dirty="0" smtClean="0"/>
              <a:t>94.79% (91/</a:t>
            </a:r>
            <a:r>
              <a:rPr lang="en" sz="2000" dirty="0"/>
              <a:t>96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benign/malicious: </a:t>
            </a:r>
            <a:r>
              <a:rPr lang="en" sz="2000" dirty="0" smtClean="0"/>
              <a:t>5.21% (5/</a:t>
            </a:r>
            <a:r>
              <a:rPr lang="en" sz="2000" dirty="0"/>
              <a:t>96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malicious/benign: </a:t>
            </a:r>
            <a:r>
              <a:rPr lang="en" sz="2000" dirty="0" smtClean="0"/>
              <a:t>5.56% (6/</a:t>
            </a:r>
            <a:r>
              <a:rPr lang="en" sz="2000" dirty="0"/>
              <a:t>108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malicious/malicious: </a:t>
            </a:r>
            <a:r>
              <a:rPr lang="en" sz="2000" dirty="0" smtClean="0"/>
              <a:t>94.44% </a:t>
            </a:r>
            <a:r>
              <a:rPr lang="en" sz="2000" dirty="0"/>
              <a:t>(</a:t>
            </a:r>
            <a:r>
              <a:rPr lang="en" sz="2000" dirty="0" smtClean="0"/>
              <a:t>101/</a:t>
            </a:r>
            <a:r>
              <a:rPr lang="en" sz="2000" dirty="0"/>
              <a:t>108)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sz="2000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850900"/>
            <a:ext cx="5358384" cy="42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101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Feature Importance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</p:spPr>
        <p:txBody>
          <a:bodyPr numCol="2"/>
          <a:lstStyle/>
          <a:p>
            <a:pPr marL="38100" lvl="0">
              <a:buClr>
                <a:srgbClr val="000000"/>
              </a:buClr>
            </a:pPr>
            <a:r>
              <a:rPr lang="en-US" sz="2400" dirty="0" smtClean="0"/>
              <a:t>Entropy            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Constant pool size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File size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Method name lower case </a:t>
            </a:r>
            <a:r>
              <a:rPr lang="en-US" sz="2400" dirty="0" err="1" smtClean="0"/>
              <a:t>avg</a:t>
            </a:r>
            <a:endParaRPr lang="en-US" sz="2400" dirty="0" smtClean="0"/>
          </a:p>
          <a:p>
            <a:pPr marL="38100">
              <a:buClr>
                <a:srgbClr val="000000"/>
              </a:buClr>
            </a:pPr>
            <a:r>
              <a:rPr lang="en-US" sz="2400" dirty="0"/>
              <a:t>Method name lower case </a:t>
            </a:r>
            <a:r>
              <a:rPr lang="en-US" sz="2400" dirty="0" smtClean="0"/>
              <a:t>max</a:t>
            </a:r>
            <a:endParaRPr lang="en-US" sz="2400" dirty="0"/>
          </a:p>
          <a:p>
            <a:pPr marL="38100">
              <a:buClr>
                <a:srgbClr val="000000"/>
              </a:buClr>
            </a:pPr>
            <a:r>
              <a:rPr lang="en-US" sz="2400" dirty="0"/>
              <a:t>Method name </a:t>
            </a:r>
            <a:r>
              <a:rPr lang="en-US" sz="2400" dirty="0" smtClean="0"/>
              <a:t>upper case </a:t>
            </a:r>
            <a:r>
              <a:rPr lang="en-US" sz="2400" dirty="0" err="1"/>
              <a:t>avg</a:t>
            </a:r>
            <a:r>
              <a:rPr lang="en-US" sz="2400" dirty="0"/>
              <a:t>               </a:t>
            </a:r>
            <a:r>
              <a:rPr lang="en-US" sz="2400" dirty="0" smtClean="0"/>
              <a:t>       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Number of interfaces</a:t>
            </a:r>
            <a:endParaRPr lang="en-US" sz="2400" dirty="0"/>
          </a:p>
          <a:p>
            <a:pPr marL="38100">
              <a:buClr>
                <a:srgbClr val="000000"/>
              </a:buClr>
            </a:pPr>
            <a:r>
              <a:rPr lang="en-US" sz="2400" dirty="0"/>
              <a:t>Number of methods</a:t>
            </a:r>
          </a:p>
          <a:p>
            <a:pPr marL="38100" lvl="0">
              <a:buClr>
                <a:srgbClr val="000000"/>
              </a:buClr>
            </a:pPr>
            <a:endParaRPr lang="en-US" sz="2600" dirty="0" smtClean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0.25620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0.13497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0.12721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0.08061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0.05628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0.05525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0.05329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0.05135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699393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Still Need More Features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Still have class name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Still have super class </a:t>
            </a:r>
            <a:r>
              <a:rPr lang="en-US" sz="3200" dirty="0" smtClean="0"/>
              <a:t>name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Method attributes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Class attributes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26029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Benign Class Names</a:t>
            </a:r>
            <a:endParaRPr lang="en" dirty="0"/>
          </a:p>
        </p:txBody>
      </p:sp>
      <p:pic>
        <p:nvPicPr>
          <p:cNvPr id="6" name="Picture 5" descr="Screen Shot 2015-01-11 at 9.18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78"/>
            <a:ext cx="8305800" cy="406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08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Malicious Class Names</a:t>
            </a:r>
            <a:endParaRPr lang="en" dirty="0"/>
          </a:p>
        </p:txBody>
      </p:sp>
      <p:pic>
        <p:nvPicPr>
          <p:cNvPr id="4" name="Picture 3" descr="Screen Shot 2015-01-11 at 9.19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130300"/>
            <a:ext cx="4787900" cy="400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315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More Feature Creation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Length of class name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Number of slashes in class name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Max length of consecutive digits, lower case, and upper case letters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Average length </a:t>
            </a:r>
            <a:r>
              <a:rPr lang="en-US" sz="3200" dirty="0"/>
              <a:t>of consecutive digits, </a:t>
            </a:r>
            <a:r>
              <a:rPr lang="en-US" sz="3200" dirty="0" smtClean="0"/>
              <a:t>lower case</a:t>
            </a:r>
            <a:r>
              <a:rPr lang="en-US" sz="3200" dirty="0"/>
              <a:t>, and </a:t>
            </a:r>
            <a:r>
              <a:rPr lang="en-US" sz="3200" dirty="0" smtClean="0"/>
              <a:t>upper case </a:t>
            </a:r>
            <a:r>
              <a:rPr lang="en-US" sz="3200" dirty="0"/>
              <a:t>letters</a:t>
            </a:r>
          </a:p>
        </p:txBody>
      </p:sp>
    </p:spTree>
    <p:extLst>
      <p:ext uri="{BB962C8B-B14F-4D97-AF65-F5344CB8AC3E}">
        <p14:creationId xmlns:p14="http://schemas.microsoft.com/office/powerpoint/2010/main" val="11265111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/>
              <a:t>Class Name Length</a:t>
            </a:r>
            <a:endParaRPr lang="e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44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761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/>
              <a:t>Class Name Slash Count</a:t>
            </a:r>
            <a:endParaRPr lang="e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9144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549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err="1" smtClean="0"/>
              <a:t>IPython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480651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dirty="0" smtClean="0"/>
              <a:t>Interactive Shell</a:t>
            </a:r>
          </a:p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dirty="0" smtClean="0"/>
              <a:t>Browser based</a:t>
            </a:r>
          </a:p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dirty="0" smtClean="0"/>
              <a:t>Great way to collect</a:t>
            </a:r>
          </a:p>
          <a:p>
            <a:pPr marL="4953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dirty="0" smtClean="0"/>
              <a:t>Easy to share results with others</a:t>
            </a:r>
          </a:p>
          <a:p>
            <a:pPr marL="38100" lvl="0" rtl="0">
              <a:spcBef>
                <a:spcPts val="0"/>
              </a:spcBef>
              <a:buClr>
                <a:srgbClr val="000000"/>
              </a:buClr>
              <a:buSzPct val="100000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endParaRPr lang="en" dirty="0"/>
          </a:p>
        </p:txBody>
      </p:sp>
      <p:pic>
        <p:nvPicPr>
          <p:cNvPr id="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889766"/>
            <a:ext cx="4953000" cy="638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9347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600" dirty="0" smtClean="0"/>
              <a:t>Longest Run of Consecutive </a:t>
            </a:r>
            <a:r>
              <a:rPr lang="en-US" sz="2600" dirty="0"/>
              <a:t>Lowercase Letters</a:t>
            </a:r>
            <a:endParaRPr lang="en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549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600" dirty="0" smtClean="0"/>
              <a:t>Average Run of Consecutive </a:t>
            </a:r>
            <a:r>
              <a:rPr lang="en-US" sz="2600" dirty="0"/>
              <a:t>Lowercase Letters</a:t>
            </a:r>
            <a:endParaRPr lang="en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10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Cross Validation Results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/>
              <a:t>10 </a:t>
            </a:r>
            <a:r>
              <a:rPr lang="en-US" sz="2600" dirty="0" smtClean="0"/>
              <a:t>fold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Accuracy: 99.4% +/- 1.3</a:t>
            </a:r>
            <a:endParaRPr lang="en-US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20" y="1063378"/>
            <a:ext cx="4165080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611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Confusion Matrix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0" y="1422400"/>
            <a:ext cx="4864100" cy="35034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Clr>
                <a:srgbClr val="000000"/>
              </a:buClr>
            </a:pPr>
            <a:r>
              <a:rPr lang="en" sz="2000" dirty="0" smtClean="0"/>
              <a:t>benign</a:t>
            </a:r>
            <a:r>
              <a:rPr lang="en" sz="2000" dirty="0"/>
              <a:t>/benign: </a:t>
            </a:r>
            <a:r>
              <a:rPr lang="en" sz="2000" dirty="0" smtClean="0"/>
              <a:t>100.00% (92/92)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benign/malicious: </a:t>
            </a:r>
            <a:r>
              <a:rPr lang="en" sz="2000" dirty="0" smtClean="0"/>
              <a:t>0.00% (0/92)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malicious/benign: </a:t>
            </a:r>
            <a:r>
              <a:rPr lang="en" sz="2000" dirty="0" smtClean="0"/>
              <a:t>0.0% (0/112)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malicious/malicious: </a:t>
            </a:r>
            <a:r>
              <a:rPr lang="en" sz="2000" dirty="0" smtClean="0"/>
              <a:t>100.00% (0/112)</a:t>
            </a:r>
            <a:endParaRPr lang="en" sz="2000" dirty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sz="20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6" y="850900"/>
            <a:ext cx="5358384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5844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Knobs To Turn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Random Forest allows you to modify the threshold for classification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The default threshold in 2 label case is 50%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We can increase the threshold to decrease FP rate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We can decrease the threshold to increase TP rate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633883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80% Confusion Matrix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0" y="1422400"/>
            <a:ext cx="4864100" cy="35034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Clr>
                <a:srgbClr val="000000"/>
              </a:buClr>
            </a:pPr>
            <a:r>
              <a:rPr lang="en" sz="2000" dirty="0" smtClean="0"/>
              <a:t>benign</a:t>
            </a:r>
            <a:r>
              <a:rPr lang="en" sz="2000" dirty="0"/>
              <a:t>/benign: </a:t>
            </a:r>
            <a:r>
              <a:rPr lang="en" sz="2000" dirty="0" smtClean="0"/>
              <a:t>100.00% (92/92)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benign/malicious: </a:t>
            </a:r>
            <a:r>
              <a:rPr lang="en" sz="2000" dirty="0" smtClean="0"/>
              <a:t>0.00% (0/92)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malicious/benign: </a:t>
            </a:r>
            <a:r>
              <a:rPr lang="en" sz="2000" dirty="0" smtClean="0"/>
              <a:t>2.68% (3/112)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malicious/malicious: </a:t>
            </a:r>
            <a:r>
              <a:rPr lang="en" sz="2000" dirty="0" smtClean="0"/>
              <a:t>97.32% (109/112)</a:t>
            </a:r>
            <a:endParaRPr lang="en" sz="2000" dirty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sz="20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6" y="850900"/>
            <a:ext cx="5358384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2023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2</a:t>
            </a:r>
            <a:r>
              <a:rPr lang="en-US" dirty="0" smtClean="0"/>
              <a:t>0% Confusion Matrix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0" y="1422400"/>
            <a:ext cx="4864100" cy="35034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Clr>
                <a:srgbClr val="000000"/>
              </a:buClr>
            </a:pPr>
            <a:r>
              <a:rPr lang="en" sz="2000" dirty="0" smtClean="0"/>
              <a:t>benign</a:t>
            </a:r>
            <a:r>
              <a:rPr lang="en" sz="2000" dirty="0"/>
              <a:t>/benign: </a:t>
            </a:r>
            <a:r>
              <a:rPr lang="en" sz="2000" dirty="0" smtClean="0"/>
              <a:t>98.91% (</a:t>
            </a:r>
            <a:r>
              <a:rPr lang="en" sz="2000" dirty="0" smtClean="0"/>
              <a:t>9</a:t>
            </a:r>
            <a:r>
              <a:rPr lang="en-US" sz="2000" dirty="0" smtClean="0"/>
              <a:t>1</a:t>
            </a:r>
            <a:r>
              <a:rPr lang="en" sz="2000" dirty="0" smtClean="0"/>
              <a:t>/92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benign/malicious: </a:t>
            </a:r>
            <a:r>
              <a:rPr lang="en" sz="2000" dirty="0" smtClean="0"/>
              <a:t>1.09% </a:t>
            </a:r>
            <a:r>
              <a:rPr lang="en" sz="2000" dirty="0" smtClean="0"/>
              <a:t>(</a:t>
            </a:r>
            <a:r>
              <a:rPr lang="en-US" sz="2000" dirty="0" smtClean="0"/>
              <a:t>1</a:t>
            </a:r>
            <a:r>
              <a:rPr lang="en" sz="2000" dirty="0" smtClean="0"/>
              <a:t>/92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malicious/benign: </a:t>
            </a:r>
            <a:r>
              <a:rPr lang="en" sz="2000" dirty="0" smtClean="0"/>
              <a:t>0.00% (0/112)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malicious/malicious: </a:t>
            </a:r>
            <a:r>
              <a:rPr lang="en" sz="2000" dirty="0" smtClean="0"/>
              <a:t>100.00% (112/112)</a:t>
            </a:r>
            <a:endParaRPr lang="en" sz="2000" dirty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sz="20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6" y="850900"/>
            <a:ext cx="5358384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3277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Score Distribution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00"/>
            <a:ext cx="9144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2292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Feature Importance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</p:spPr>
        <p:txBody>
          <a:bodyPr numCol="2"/>
          <a:lstStyle/>
          <a:p>
            <a:pPr marL="38100" lvl="0">
              <a:buClr>
                <a:srgbClr val="000000"/>
              </a:buClr>
            </a:pPr>
            <a:r>
              <a:rPr lang="en-US" sz="2400" dirty="0" smtClean="0"/>
              <a:t>Class Name Slash Count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Class Name Length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Class Name Lower Case Max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Entropy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Class Name Lower Case </a:t>
            </a:r>
            <a:r>
              <a:rPr lang="en-US" sz="2400" dirty="0" err="1" smtClean="0"/>
              <a:t>Avg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Constant Pool Count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/>
              <a:t>Class Name </a:t>
            </a:r>
            <a:r>
              <a:rPr lang="en-US" sz="2400" dirty="0" smtClean="0"/>
              <a:t>Upper Case </a:t>
            </a:r>
            <a:r>
              <a:rPr lang="en-US" sz="2400" dirty="0"/>
              <a:t>Max</a:t>
            </a:r>
          </a:p>
          <a:p>
            <a:pPr marL="38100">
              <a:buClr>
                <a:srgbClr val="000000"/>
              </a:buClr>
            </a:pPr>
            <a:r>
              <a:rPr lang="en-US" sz="2400" dirty="0" smtClean="0"/>
              <a:t>Size</a:t>
            </a:r>
          </a:p>
          <a:p>
            <a:pPr marL="38100">
              <a:buClr>
                <a:srgbClr val="000000"/>
              </a:buClr>
            </a:pPr>
            <a:endParaRPr lang="en-US" sz="2600" dirty="0" smtClean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0.30258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0.27841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0.07751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0.06485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0.05893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0.04767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0.03479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0.02790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773732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Classifier Results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/>
              <a:t>How does the classifier work on the </a:t>
            </a:r>
            <a:r>
              <a:rPr lang="en-US" sz="2800" dirty="0" smtClean="0"/>
              <a:t>366K files?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340K files marked as benign (score &lt; 0.5)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11K files in gray area (0.5 &lt;= score &lt; 0.8)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15K files marked as malicious (0.8 &lt;= score)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985435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p</a:t>
            </a:r>
            <a:r>
              <a:rPr lang="en-US" dirty="0" smtClean="0"/>
              <a:t>andas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480651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" sz="3200" dirty="0" smtClean="0"/>
              <a:t>Provides </a:t>
            </a:r>
            <a:r>
              <a:rPr lang="en" sz="3200" dirty="0"/>
              <a:t>dataframe functionality to Python</a:t>
            </a:r>
            <a:endParaRPr lang="en-US" sz="3200" dirty="0"/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" dirty="0"/>
              <a:t>Dataframe is like a spreadsheet</a:t>
            </a:r>
            <a:endParaRPr lang="en-US" dirty="0"/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/>
              <a:t>Abstracts out a lot of headaches</a:t>
            </a:r>
          </a:p>
          <a:p>
            <a:pPr marL="495300" indent="-457200">
              <a:buClr>
                <a:srgbClr val="000000"/>
              </a:buClr>
              <a:buFont typeface="Arial"/>
              <a:buChar char="•"/>
            </a:pPr>
            <a:r>
              <a:rPr lang="en" sz="3200" dirty="0" smtClean="0"/>
              <a:t>Provides </a:t>
            </a:r>
            <a:r>
              <a:rPr lang="en" sz="3200" dirty="0"/>
              <a:t>a more friendly interface to data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endParaRPr lang="en-US" dirty="0" smtClean="0"/>
          </a:p>
          <a:p>
            <a:pPr marL="914400" indent="-317500">
              <a:buClr>
                <a:schemeClr val="dk2"/>
              </a:buClr>
              <a:buFont typeface="Courier New"/>
              <a:buChar char="o"/>
            </a:pPr>
            <a:endParaRPr lang="en-US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3200" dirty="0" smtClean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endParaRPr lang="en" dirty="0"/>
          </a:p>
        </p:txBody>
      </p:sp>
      <p:pic>
        <p:nvPicPr>
          <p:cNvPr id="5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3698163"/>
            <a:ext cx="5857875" cy="119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280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#</a:t>
            </a:r>
            <a:r>
              <a:rPr lang="en-US" dirty="0" err="1" smtClean="0"/>
              <a:t>iago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8260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/>
              <a:t>Not really a surprise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/>
              <a:t>500 files of each is really not enough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/>
              <a:t>Let’s use more data!</a:t>
            </a:r>
          </a:p>
          <a:p>
            <a:pPr marL="38100" lvl="0">
              <a:buClr>
                <a:srgbClr val="000000"/>
              </a:buClr>
            </a:pPr>
            <a:endParaRPr lang="en-US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063378"/>
            <a:ext cx="3683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8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A New Classifier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/>
              <a:t>2000 labeled malicious files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/>
              <a:t>Label 2000 randomly chosen files as </a:t>
            </a:r>
            <a:r>
              <a:rPr lang="en-US" sz="2800" dirty="0" smtClean="0"/>
              <a:t>benign</a:t>
            </a:r>
            <a:endParaRPr lang="en-US" sz="2800" dirty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Cross Validation Score: 99.0% +/- 1.1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000017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Confusion Matrix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0" y="1422400"/>
            <a:ext cx="4864100" cy="35034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Clr>
                <a:srgbClr val="000000"/>
              </a:buClr>
            </a:pPr>
            <a:r>
              <a:rPr lang="en" sz="2000" dirty="0" smtClean="0"/>
              <a:t>benign</a:t>
            </a:r>
            <a:r>
              <a:rPr lang="en" sz="2000" dirty="0"/>
              <a:t>/benign: </a:t>
            </a:r>
            <a:r>
              <a:rPr lang="en" sz="2000" dirty="0" smtClean="0"/>
              <a:t>99.01% (400/404)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benign/malicious: </a:t>
            </a:r>
            <a:r>
              <a:rPr lang="en" sz="2000" dirty="0" smtClean="0"/>
              <a:t>0.99% (</a:t>
            </a:r>
            <a:r>
              <a:rPr lang="en" sz="2000" dirty="0"/>
              <a:t>4</a:t>
            </a:r>
            <a:r>
              <a:rPr lang="en" sz="2000" dirty="0" smtClean="0"/>
              <a:t>/404)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malicious/benign: </a:t>
            </a:r>
            <a:r>
              <a:rPr lang="en" sz="2000" dirty="0" smtClean="0"/>
              <a:t>1.05% (4/380)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malicious/malicious: </a:t>
            </a:r>
            <a:r>
              <a:rPr lang="en" sz="2000" dirty="0" smtClean="0"/>
              <a:t>98.95% (376/380)</a:t>
            </a:r>
            <a:endParaRPr lang="en" sz="2000" dirty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sz="2000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66" y="850900"/>
            <a:ext cx="5358384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268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Classifier Results - Part 1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/>
              <a:t>How does the classifier work on the </a:t>
            </a:r>
            <a:r>
              <a:rPr lang="en-US" sz="2800" dirty="0" smtClean="0"/>
              <a:t>364K files?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299K files marked as benign (score &lt; 0.5)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64K files in gray area (0.5 &lt;= score &lt; 0.8)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840 files marked as malicious (0.8 &lt;= score)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4045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Classifier Results - Part 2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Train another classifier using a different random 2000 benign files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360K files marked as benign (score &lt; 0.5)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3.3K files in gray area (0.5 &lt;= score &lt; 0.8)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1.3K files marked as malicious (0.8 &lt;= score)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43653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Classifier Results - Part 3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Train yet </a:t>
            </a:r>
            <a:r>
              <a:rPr lang="en-US" sz="2800" dirty="0"/>
              <a:t>another classifier using a different random 2000 benign files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359K files marked as benign (score &lt; 0.5)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3.7K files in gray area (0.5 &lt;= score &lt; 0.8)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1.3K files marked as malicious (0.8 &lt;= score)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90361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Java Summary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505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Can detect malicious files using data science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Variability </a:t>
            </a:r>
            <a:r>
              <a:rPr lang="en-US" sz="2600" dirty="0"/>
              <a:t>in results on large pile of files depending on test data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A classifier that seems good at classifying class names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More data seems to give better results</a:t>
            </a:r>
          </a:p>
          <a:p>
            <a:pPr marL="38100" lvl="0">
              <a:buClr>
                <a:srgbClr val="000000"/>
              </a:buClr>
            </a:pP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372967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Next Steps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505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More malicious files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Better labeled data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/>
              <a:t>Not just good/bad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/>
              <a:t>Exploit Kit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CVE</a:t>
            </a:r>
            <a:endParaRPr lang="en-US" sz="2600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New features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Better features from method and class names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More features about methods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N-Gram analysis on actual Java </a:t>
            </a:r>
            <a:r>
              <a:rPr lang="en-US" dirty="0" err="1" smtClean="0"/>
              <a:t>bytecode</a:t>
            </a:r>
            <a:endParaRPr lang="en-US" dirty="0" smtClean="0"/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endParaRPr lang="en-US" dirty="0" smtClean="0"/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endParaRPr lang="en-US" dirty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  <a:p>
            <a:pPr marL="38100" lvl="0">
              <a:buClr>
                <a:srgbClr val="000000"/>
              </a:buClr>
            </a:pP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330377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Adobe Flash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6769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288K Uncompressed SWF</a:t>
            </a:r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Probably all benign</a:t>
            </a:r>
            <a:endParaRPr lang="en-US" dirty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628 known malicious files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3200" dirty="0" smtClean="0"/>
              <a:t>Start with 500 benign and all the malicious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0" y="0"/>
            <a:ext cx="33655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2025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SWF File Highlights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7153"/>
            <a:ext cx="8229600" cy="1878348"/>
          </a:xfrm>
        </p:spPr>
        <p:txBody>
          <a:bodyPr numCol="2"/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Version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Frame Count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Frame Rate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Frame Size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dirty="0" smtClean="0"/>
              <a:t>Number Of Tags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2800" smtClean="0"/>
              <a:t>Tag Information</a:t>
            </a:r>
            <a:endParaRPr lang="en-US" sz="2800" dirty="0" smtClean="0"/>
          </a:p>
        </p:txBody>
      </p:sp>
      <p:pic>
        <p:nvPicPr>
          <p:cNvPr id="2" name="Picture 1" descr="Screen Shot 2015-01-13 at 12.08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78"/>
            <a:ext cx="9144000" cy="16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940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err="1" smtClean="0"/>
              <a:t>matplotlib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480651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2D plotting library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Tries to make easy things easy and hard things possible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Generate plots, histograms, bar charts, scatterplots and more </a:t>
            </a:r>
            <a:endParaRPr lang="en-US" dirty="0" smtClean="0"/>
          </a:p>
          <a:p>
            <a:pPr marL="914400" indent="-317500">
              <a:buClr>
                <a:schemeClr val="dk2"/>
              </a:buClr>
              <a:buFont typeface="Courier New"/>
              <a:buChar char="o"/>
            </a:pPr>
            <a:endParaRPr lang="en-US" dirty="0" smtClean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3200" dirty="0" smtClean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08249"/>
            <a:ext cx="6096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053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Versions Seen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100"/>
            <a:ext cx="9144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99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File Size Comparison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400"/>
            <a:ext cx="9144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753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Entropy Comparison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914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949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Frame Count Comparison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949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Frame Rate Comparison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949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Frame Area Comparison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500"/>
            <a:ext cx="9144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43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Frame Perimeter Comparison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383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Cross Validation Results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10 fold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Accuracy: 96.1% +/- 3.2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554302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Confusion Matrix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0" y="1422400"/>
            <a:ext cx="4864100" cy="35034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Clr>
                <a:srgbClr val="000000"/>
              </a:buClr>
            </a:pPr>
            <a:r>
              <a:rPr lang="en" sz="2000" dirty="0" smtClean="0"/>
              <a:t>benign</a:t>
            </a:r>
            <a:r>
              <a:rPr lang="en" sz="2000" dirty="0"/>
              <a:t>/benign: </a:t>
            </a:r>
            <a:r>
              <a:rPr lang="en" sz="2000" dirty="0" smtClean="0"/>
              <a:t>97.37% (111/114)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benign/malicious: 2</a:t>
            </a:r>
            <a:r>
              <a:rPr lang="en" sz="2000" dirty="0" smtClean="0"/>
              <a:t>.63% (</a:t>
            </a:r>
            <a:r>
              <a:rPr lang="en" sz="2000" dirty="0"/>
              <a:t>3</a:t>
            </a:r>
            <a:r>
              <a:rPr lang="en" sz="2000" dirty="0" smtClean="0"/>
              <a:t>/114)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malicious/benign: </a:t>
            </a:r>
            <a:r>
              <a:rPr lang="en" sz="2000" dirty="0" smtClean="0"/>
              <a:t>5.45% (6/110)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malicious/malicious: </a:t>
            </a:r>
            <a:r>
              <a:rPr lang="en" sz="2000" dirty="0" smtClean="0"/>
              <a:t>94.55% (104/110)</a:t>
            </a:r>
            <a:endParaRPr lang="en" sz="2000" dirty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sz="2000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6" y="850900"/>
            <a:ext cx="5358384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17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Feature Importance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</p:spPr>
        <p:txBody>
          <a:bodyPr numCol="2"/>
          <a:lstStyle/>
          <a:p>
            <a:pPr marL="38100" lvl="0">
              <a:buClr>
                <a:srgbClr val="000000"/>
              </a:buClr>
            </a:pPr>
            <a:r>
              <a:rPr lang="en-US" sz="2400" dirty="0" smtClean="0"/>
              <a:t>Entropy            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Frame Area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Frame Perimeter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Size</a:t>
            </a:r>
          </a:p>
          <a:p>
            <a:pPr marL="38100">
              <a:buClr>
                <a:srgbClr val="000000"/>
              </a:buClr>
            </a:pPr>
            <a:r>
              <a:rPr lang="en-US" sz="2400" dirty="0" smtClean="0"/>
              <a:t>Version</a:t>
            </a:r>
            <a:endParaRPr lang="en-US" sz="2400" dirty="0"/>
          </a:p>
          <a:p>
            <a:pPr marL="38100">
              <a:buClr>
                <a:srgbClr val="000000"/>
              </a:buClr>
            </a:pPr>
            <a:r>
              <a:rPr lang="en-US" sz="2400" dirty="0" smtClean="0"/>
              <a:t>Frame Rate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Frame Count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endParaRPr lang="en-US" sz="2600" dirty="0" smtClean="0"/>
          </a:p>
          <a:p>
            <a:pPr marL="38100" lvl="0">
              <a:buClr>
                <a:srgbClr val="000000"/>
              </a:buClr>
            </a:pPr>
            <a:endParaRPr lang="en-US" sz="2600" dirty="0" smtClean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0.24429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0.17804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0.15848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0.12977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0.12801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0.11892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0.04248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950429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480651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Machine learning in Python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/>
              <a:t>Simple and efficient tools for data mining and data analysis</a:t>
            </a:r>
          </a:p>
          <a:p>
            <a:pPr marL="495300" lvl="0" indent="-457200">
              <a:buClr>
                <a:srgbClr val="000000"/>
              </a:buClr>
              <a:buFont typeface="Arial"/>
              <a:buChar char="•"/>
            </a:pPr>
            <a:r>
              <a:rPr lang="en-US" sz="3200" dirty="0" smtClean="0"/>
              <a:t>Does not support Pandas </a:t>
            </a:r>
            <a:r>
              <a:rPr lang="en-US" sz="3200" dirty="0" err="1" smtClean="0"/>
              <a:t>dataframes</a:t>
            </a:r>
            <a:endParaRPr lang="en-US" sz="3200" dirty="0" smtClean="0"/>
          </a:p>
          <a:p>
            <a:pPr marL="914400" lvl="1" indent="-317500">
              <a:buClr>
                <a:schemeClr val="dk2"/>
              </a:buClr>
              <a:buFont typeface="Courier New"/>
              <a:buChar char="o"/>
            </a:pPr>
            <a:r>
              <a:rPr lang="en-US" dirty="0" smtClean="0"/>
              <a:t>Really easy to transform from a </a:t>
            </a:r>
            <a:r>
              <a:rPr lang="en-US" dirty="0" err="1" smtClean="0"/>
              <a:t>dataframe</a:t>
            </a:r>
            <a:r>
              <a:rPr lang="en-US" dirty="0" smtClean="0"/>
              <a:t> to a supported data type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-US" sz="3200" dirty="0" smtClean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38608"/>
            <a:ext cx="2171700" cy="7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474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Tag Information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A tag </a:t>
            </a:r>
            <a:r>
              <a:rPr lang="en-US" sz="2600" dirty="0"/>
              <a:t>can exist multiple </a:t>
            </a:r>
            <a:r>
              <a:rPr lang="en-US" sz="2600" dirty="0" smtClean="0"/>
              <a:t>times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Only take into consideration the existence of a tag in the file, not the number of them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An End tag should be the last tag</a:t>
            </a:r>
          </a:p>
        </p:txBody>
      </p:sp>
    </p:spTree>
    <p:extLst>
      <p:ext uri="{BB962C8B-B14F-4D97-AF65-F5344CB8AC3E}">
        <p14:creationId xmlns:p14="http://schemas.microsoft.com/office/powerpoint/2010/main" val="21916867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Number Of Tags Comparison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44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28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PlaceObject2 Comparison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378"/>
            <a:ext cx="9144000" cy="4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43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err="1" smtClean="0"/>
              <a:t>DoABC</a:t>
            </a:r>
            <a:r>
              <a:rPr lang="en-US" dirty="0" smtClean="0"/>
              <a:t> Comparison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378"/>
            <a:ext cx="9144000" cy="4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469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err="1" smtClean="0"/>
              <a:t>DoABCDefine</a:t>
            </a:r>
            <a:r>
              <a:rPr lang="en-US" dirty="0" smtClean="0"/>
              <a:t> Comparison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378"/>
            <a:ext cx="9144000" cy="4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469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DefineBitsJPEG2 Comparison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378"/>
            <a:ext cx="9144000" cy="4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469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End Comparison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378"/>
            <a:ext cx="9144000" cy="4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469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Cross Validation Results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10 fold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Accuracy: 96.8% +/- 2.7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9152655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Confusion Matrix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0" y="1422400"/>
            <a:ext cx="4864100" cy="35034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Clr>
                <a:srgbClr val="000000"/>
              </a:buClr>
            </a:pPr>
            <a:r>
              <a:rPr lang="en" sz="2000" dirty="0" smtClean="0"/>
              <a:t>benign</a:t>
            </a:r>
            <a:r>
              <a:rPr lang="en" sz="2000" dirty="0"/>
              <a:t>/benign: </a:t>
            </a:r>
            <a:r>
              <a:rPr lang="en" sz="2000" dirty="0" smtClean="0"/>
              <a:t>97.</a:t>
            </a:r>
            <a:r>
              <a:rPr lang="en-US" sz="2000" dirty="0" smtClean="0"/>
              <a:t>75</a:t>
            </a:r>
            <a:r>
              <a:rPr lang="en" sz="2000" dirty="0" smtClean="0"/>
              <a:t>% (</a:t>
            </a:r>
            <a:r>
              <a:rPr lang="en-US" sz="2000" dirty="0" smtClean="0"/>
              <a:t>87</a:t>
            </a:r>
            <a:r>
              <a:rPr lang="en" sz="2000" dirty="0" smtClean="0"/>
              <a:t>/</a:t>
            </a:r>
            <a:r>
              <a:rPr lang="en-US" sz="2000" dirty="0" smtClean="0"/>
              <a:t>89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benign/malicious: </a:t>
            </a:r>
            <a:r>
              <a:rPr lang="en" sz="2000" dirty="0" smtClean="0"/>
              <a:t>2.</a:t>
            </a:r>
            <a:r>
              <a:rPr lang="en-US" sz="2000" dirty="0" smtClean="0"/>
              <a:t>25</a:t>
            </a:r>
            <a:r>
              <a:rPr lang="en" sz="2000" dirty="0" smtClean="0"/>
              <a:t>% (</a:t>
            </a:r>
            <a:r>
              <a:rPr lang="en-US" sz="2000" dirty="0"/>
              <a:t>2</a:t>
            </a:r>
            <a:r>
              <a:rPr lang="en" sz="2000" dirty="0" smtClean="0"/>
              <a:t>/</a:t>
            </a:r>
            <a:r>
              <a:rPr lang="en-US" sz="2000" dirty="0" smtClean="0"/>
              <a:t>89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malicious/benign: </a:t>
            </a:r>
            <a:r>
              <a:rPr lang="en-US" sz="2000" dirty="0"/>
              <a:t>1</a:t>
            </a:r>
            <a:r>
              <a:rPr lang="en" sz="2000" dirty="0" smtClean="0"/>
              <a:t>.</a:t>
            </a:r>
            <a:r>
              <a:rPr lang="en-US" sz="2000" dirty="0" smtClean="0"/>
              <a:t>48</a:t>
            </a:r>
            <a:r>
              <a:rPr lang="en" sz="2000" dirty="0" smtClean="0"/>
              <a:t>% (</a:t>
            </a:r>
            <a:r>
              <a:rPr lang="en-US" sz="2000" dirty="0" smtClean="0"/>
              <a:t>2</a:t>
            </a:r>
            <a:r>
              <a:rPr lang="en" sz="2000" dirty="0" smtClean="0"/>
              <a:t>/1</a:t>
            </a:r>
            <a:r>
              <a:rPr lang="en-US" sz="2000" dirty="0" smtClean="0"/>
              <a:t>35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malicious/malicious: </a:t>
            </a:r>
            <a:r>
              <a:rPr lang="en" sz="2000" dirty="0" smtClean="0"/>
              <a:t>9</a:t>
            </a:r>
            <a:r>
              <a:rPr lang="en-US" sz="2000" dirty="0" smtClean="0"/>
              <a:t>8</a:t>
            </a:r>
            <a:r>
              <a:rPr lang="en" sz="2000" dirty="0" smtClean="0"/>
              <a:t>.5</a:t>
            </a:r>
            <a:r>
              <a:rPr lang="en-US" sz="2000" dirty="0" smtClean="0"/>
              <a:t>2</a:t>
            </a:r>
            <a:r>
              <a:rPr lang="en" sz="2000" dirty="0" smtClean="0"/>
              <a:t>% (</a:t>
            </a:r>
            <a:r>
              <a:rPr lang="en-US" sz="2000" dirty="0" smtClean="0"/>
              <a:t>133</a:t>
            </a:r>
            <a:r>
              <a:rPr lang="en" sz="2000" dirty="0" smtClean="0"/>
              <a:t>/1</a:t>
            </a:r>
            <a:r>
              <a:rPr lang="en-US" sz="2000" dirty="0" smtClean="0"/>
              <a:t>35</a:t>
            </a:r>
            <a:r>
              <a:rPr lang="en" sz="2000" dirty="0" smtClean="0"/>
              <a:t>)</a:t>
            </a:r>
            <a:endParaRPr lang="en" sz="2000" dirty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sz="20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6" y="850900"/>
            <a:ext cx="5358384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0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Feature Importance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</p:spPr>
        <p:txBody>
          <a:bodyPr numCol="2"/>
          <a:lstStyle/>
          <a:p>
            <a:pPr marL="38100" lvl="0">
              <a:buClr>
                <a:srgbClr val="000000"/>
              </a:buClr>
            </a:pPr>
            <a:r>
              <a:rPr lang="en-US" sz="2400" dirty="0" smtClean="0"/>
              <a:t>Entropy            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Number Of Tags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Frame Rate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Version</a:t>
            </a:r>
          </a:p>
          <a:p>
            <a:pPr marL="38100">
              <a:buClr>
                <a:srgbClr val="000000"/>
              </a:buClr>
            </a:pPr>
            <a:r>
              <a:rPr lang="en-US" sz="2400" dirty="0" smtClean="0"/>
              <a:t>Frame Area</a:t>
            </a:r>
            <a:endParaRPr lang="en-US" sz="2400" dirty="0"/>
          </a:p>
          <a:p>
            <a:pPr marL="38100">
              <a:buClr>
                <a:srgbClr val="000000"/>
              </a:buClr>
            </a:pPr>
            <a:r>
              <a:rPr lang="en-US" sz="2400" dirty="0" smtClean="0"/>
              <a:t>Frame Perimeter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PlaceObject2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600" dirty="0" smtClean="0"/>
              <a:t>Size</a:t>
            </a:r>
          </a:p>
          <a:p>
            <a:pPr marL="38100" lvl="0">
              <a:buClr>
                <a:srgbClr val="000000"/>
              </a:buClr>
            </a:pPr>
            <a:r>
              <a:rPr lang="en-US" sz="2600" dirty="0" smtClean="0"/>
              <a:t>DefineShape3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0.10226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0.09275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0.07430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0.07110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0.06588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0.06246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0.05839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0.05102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0.03744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131659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137" y="-180350"/>
            <a:ext cx="5235724" cy="53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367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err="1" smtClean="0"/>
              <a:t>ActionScript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Allows Flash to be interactive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Multiple Versions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Structured similarly to Java Class files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The bane of my existence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0577542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6868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err="1"/>
              <a:t>ActionScript</a:t>
            </a:r>
            <a:r>
              <a:rPr lang="en-US" dirty="0"/>
              <a:t> String Count Comparison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97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Mean to Median String Length Ratio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140700" cy="1492250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Divide the mean line length by the median line length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Higher ratio is more suspicious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600" dirty="0" smtClean="0"/>
          </a:p>
        </p:txBody>
      </p:sp>
      <p:pic>
        <p:nvPicPr>
          <p:cNvPr id="4" name="Picture 3" descr="Screen Shot 2015-01-13 at 10.08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400"/>
            <a:ext cx="9144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57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6868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800" dirty="0" err="1" smtClean="0"/>
              <a:t>ActionScript</a:t>
            </a:r>
            <a:r>
              <a:rPr lang="en-US" sz="2800" dirty="0" smtClean="0"/>
              <a:t> Mean/Median Ratio Comparison</a:t>
            </a:r>
            <a:endParaRPr lang="e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208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Cross Validation Results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10 fold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600" dirty="0" smtClean="0"/>
              <a:t>Accuracy: 97.1% +/- 2.9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800077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Confusion Matrix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0" y="1422400"/>
            <a:ext cx="4864100" cy="35034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Clr>
                <a:srgbClr val="000000"/>
              </a:buClr>
            </a:pPr>
            <a:r>
              <a:rPr lang="en" sz="2000" dirty="0" smtClean="0"/>
              <a:t>benign</a:t>
            </a:r>
            <a:r>
              <a:rPr lang="en" sz="2000" dirty="0"/>
              <a:t>/benign: </a:t>
            </a:r>
            <a:r>
              <a:rPr lang="en" sz="2000" dirty="0" smtClean="0"/>
              <a:t>9</a:t>
            </a:r>
            <a:r>
              <a:rPr lang="en-US" sz="2000" dirty="0" smtClean="0"/>
              <a:t>8</a:t>
            </a:r>
            <a:r>
              <a:rPr lang="en" sz="2000" dirty="0" smtClean="0"/>
              <a:t>.</a:t>
            </a:r>
            <a:r>
              <a:rPr lang="en-US" sz="2000" dirty="0" smtClean="0"/>
              <a:t>10</a:t>
            </a:r>
            <a:r>
              <a:rPr lang="en" sz="2000" dirty="0" smtClean="0"/>
              <a:t>% (1</a:t>
            </a:r>
            <a:r>
              <a:rPr lang="en-US" sz="2000" dirty="0" smtClean="0"/>
              <a:t>03</a:t>
            </a:r>
            <a:r>
              <a:rPr lang="en" sz="2000" dirty="0" smtClean="0"/>
              <a:t>/1</a:t>
            </a:r>
            <a:r>
              <a:rPr lang="en-US" sz="2000" dirty="0" smtClean="0"/>
              <a:t>05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benign/malicious: </a:t>
            </a:r>
            <a:r>
              <a:rPr lang="en-US" sz="2000" dirty="0"/>
              <a:t>1</a:t>
            </a:r>
            <a:r>
              <a:rPr lang="en" sz="2000" dirty="0" smtClean="0"/>
              <a:t>.</a:t>
            </a:r>
            <a:r>
              <a:rPr lang="en-US" sz="2000" dirty="0" smtClean="0"/>
              <a:t>90</a:t>
            </a:r>
            <a:r>
              <a:rPr lang="en" sz="2000" dirty="0" smtClean="0"/>
              <a:t>% (</a:t>
            </a:r>
            <a:r>
              <a:rPr lang="en-US" sz="2000" dirty="0"/>
              <a:t>2</a:t>
            </a:r>
            <a:r>
              <a:rPr lang="en" sz="2000" dirty="0" smtClean="0"/>
              <a:t>/1</a:t>
            </a:r>
            <a:r>
              <a:rPr lang="en-US" sz="2000" dirty="0" smtClean="0"/>
              <a:t>05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malicious/benign: </a:t>
            </a:r>
            <a:r>
              <a:rPr lang="en-US" sz="2000" dirty="0" smtClean="0"/>
              <a:t>0</a:t>
            </a:r>
            <a:r>
              <a:rPr lang="en" sz="2000" dirty="0" smtClean="0"/>
              <a:t>.</a:t>
            </a:r>
            <a:r>
              <a:rPr lang="en-US" sz="2000" dirty="0" smtClean="0"/>
              <a:t>84</a:t>
            </a:r>
            <a:r>
              <a:rPr lang="en" sz="2000" dirty="0" smtClean="0"/>
              <a:t>% (</a:t>
            </a:r>
            <a:r>
              <a:rPr lang="en-US" sz="2000" dirty="0" smtClean="0"/>
              <a:t>1</a:t>
            </a:r>
            <a:r>
              <a:rPr lang="en" sz="2000" dirty="0" smtClean="0"/>
              <a:t>/11</a:t>
            </a:r>
            <a:r>
              <a:rPr lang="en-US" sz="2000" dirty="0" smtClean="0"/>
              <a:t>9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malicious/malicious: </a:t>
            </a:r>
            <a:r>
              <a:rPr lang="en" sz="2000" dirty="0" smtClean="0"/>
              <a:t>9</a:t>
            </a:r>
            <a:r>
              <a:rPr lang="en-US" sz="2000" dirty="0" smtClean="0"/>
              <a:t>9</a:t>
            </a:r>
            <a:r>
              <a:rPr lang="en" sz="2000" dirty="0" smtClean="0"/>
              <a:t>.</a:t>
            </a:r>
            <a:r>
              <a:rPr lang="en-US" sz="2000" dirty="0" smtClean="0"/>
              <a:t>16</a:t>
            </a:r>
            <a:r>
              <a:rPr lang="en" sz="2000" dirty="0" smtClean="0"/>
              <a:t>% (1</a:t>
            </a:r>
            <a:r>
              <a:rPr lang="en-US" sz="2000" dirty="0" smtClean="0"/>
              <a:t>18</a:t>
            </a:r>
            <a:r>
              <a:rPr lang="en" sz="2000" dirty="0" smtClean="0"/>
              <a:t>/11</a:t>
            </a:r>
            <a:r>
              <a:rPr lang="en-US" sz="2000" dirty="0" smtClean="0"/>
              <a:t>9</a:t>
            </a:r>
            <a:r>
              <a:rPr lang="en" sz="2000" dirty="0" smtClean="0"/>
              <a:t>)</a:t>
            </a:r>
            <a:endParaRPr lang="en" sz="20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6" y="852628"/>
            <a:ext cx="5358384" cy="42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341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Feature Importance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</p:spPr>
        <p:txBody>
          <a:bodyPr numCol="2"/>
          <a:lstStyle/>
          <a:p>
            <a:pPr marL="38100" lvl="0">
              <a:buClr>
                <a:srgbClr val="000000"/>
              </a:buClr>
            </a:pPr>
            <a:r>
              <a:rPr lang="en-US" sz="2400" dirty="0" smtClean="0"/>
              <a:t>Entropy            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PlaceObject2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err="1" smtClean="0"/>
              <a:t>ActionScript</a:t>
            </a:r>
            <a:r>
              <a:rPr lang="en-US" sz="2400" dirty="0" smtClean="0"/>
              <a:t> String Count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Size</a:t>
            </a:r>
          </a:p>
          <a:p>
            <a:pPr marL="38100">
              <a:buClr>
                <a:srgbClr val="000000"/>
              </a:buClr>
            </a:pPr>
            <a:r>
              <a:rPr lang="en-US" sz="2400" dirty="0" smtClean="0"/>
              <a:t>Number Of Tags</a:t>
            </a:r>
          </a:p>
          <a:p>
            <a:pPr marL="38100">
              <a:buClr>
                <a:srgbClr val="000000"/>
              </a:buClr>
            </a:pPr>
            <a:r>
              <a:rPr lang="en-US" sz="2400" dirty="0" smtClean="0"/>
              <a:t>Frame Rate</a:t>
            </a:r>
          </a:p>
          <a:p>
            <a:pPr marL="38100">
              <a:buClr>
                <a:srgbClr val="000000"/>
              </a:buClr>
            </a:pPr>
            <a:r>
              <a:rPr lang="en-US" sz="2400" dirty="0" smtClean="0"/>
              <a:t>Frame Perimeter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Version</a:t>
            </a:r>
          </a:p>
          <a:p>
            <a:pPr marL="38100" lvl="0">
              <a:buClr>
                <a:srgbClr val="000000"/>
              </a:buClr>
            </a:pPr>
            <a:r>
              <a:rPr lang="en-US" sz="2400" dirty="0" smtClean="0"/>
              <a:t>Frame Area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0.08949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0.07960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0.06956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0.05697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0.05196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0.05035</a:t>
            </a:r>
            <a:endParaRPr lang="en-US" sz="2400" dirty="0"/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0.04962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0.04840</a:t>
            </a:r>
          </a:p>
          <a:p>
            <a:pPr marL="38100" lvl="0" algn="ctr">
              <a:buClr>
                <a:srgbClr val="000000"/>
              </a:buClr>
            </a:pPr>
            <a:r>
              <a:rPr lang="en-US" sz="2400" dirty="0" smtClean="0"/>
              <a:t>0.04566</a:t>
            </a:r>
            <a:endParaRPr lang="en-US" sz="2400" dirty="0"/>
          </a:p>
          <a:p>
            <a:pPr marL="38100" lvl="0">
              <a:buClr>
                <a:srgbClr val="000000"/>
              </a:buClr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93040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Classifier Results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/>
              <a:t>How does the classifier work on the </a:t>
            </a:r>
            <a:r>
              <a:rPr lang="en-US" sz="2800" dirty="0" smtClean="0"/>
              <a:t>290K files?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 smtClean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279K files marked as benign (score &lt; 0.5)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8K files in gray area (0.5 &lt;= score &lt; 0.8)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2K files marked as malicious (0.8 &lt;= score)</a:t>
            </a:r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09427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A New Classifier</a:t>
            </a:r>
            <a:endParaRPr lang="e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40700" cy="3725699"/>
          </a:xfrm>
        </p:spPr>
        <p:txBody>
          <a:bodyPr/>
          <a:lstStyle/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620 </a:t>
            </a:r>
            <a:r>
              <a:rPr lang="en-US" sz="2800" dirty="0"/>
              <a:t>labeled malicious files</a:t>
            </a:r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/>
              <a:t>Label </a:t>
            </a:r>
            <a:r>
              <a:rPr lang="en-US" sz="2800" dirty="0" smtClean="0"/>
              <a:t>5000 </a:t>
            </a:r>
            <a:r>
              <a:rPr lang="en-US" sz="2800" dirty="0"/>
              <a:t>randomly chosen files as </a:t>
            </a:r>
            <a:r>
              <a:rPr lang="en-US" sz="2800" dirty="0" smtClean="0"/>
              <a:t>benign</a:t>
            </a:r>
            <a:endParaRPr lang="en-US" sz="2800" dirty="0"/>
          </a:p>
          <a:p>
            <a:pPr marL="457200" indent="-419100">
              <a:buClr>
                <a:srgbClr val="000000"/>
              </a:buClr>
              <a:buFont typeface="Arial"/>
              <a:buChar char="●"/>
            </a:pPr>
            <a:r>
              <a:rPr lang="en-US" sz="2800" dirty="0" smtClean="0"/>
              <a:t>Cross Validation Score: 99.0% +/- 0.4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21055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Confusion Matrix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0" y="1422400"/>
            <a:ext cx="4864100" cy="35034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Clr>
                <a:srgbClr val="000000"/>
              </a:buClr>
            </a:pPr>
            <a:r>
              <a:rPr lang="en" sz="2000" dirty="0" smtClean="0"/>
              <a:t>benign</a:t>
            </a:r>
            <a:r>
              <a:rPr lang="en" sz="2000" dirty="0"/>
              <a:t>/benign: </a:t>
            </a:r>
            <a:r>
              <a:rPr lang="en" sz="2000" dirty="0" smtClean="0"/>
              <a:t>99.</a:t>
            </a:r>
            <a:r>
              <a:rPr lang="en-US" sz="2000" dirty="0" smtClean="0"/>
              <a:t>90</a:t>
            </a:r>
            <a:r>
              <a:rPr lang="en" sz="2000" dirty="0" smtClean="0"/>
              <a:t>% (</a:t>
            </a:r>
            <a:r>
              <a:rPr lang="en-US" sz="2000" dirty="0" smtClean="0"/>
              <a:t>992</a:t>
            </a:r>
            <a:r>
              <a:rPr lang="en" sz="2000" dirty="0" smtClean="0"/>
              <a:t>/</a:t>
            </a:r>
            <a:r>
              <a:rPr lang="en-US" sz="2000" dirty="0" smtClean="0"/>
              <a:t>993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benign/malicious: </a:t>
            </a:r>
            <a:r>
              <a:rPr lang="en" sz="2000" dirty="0" smtClean="0"/>
              <a:t>0.</a:t>
            </a:r>
            <a:r>
              <a:rPr lang="en-US" sz="2000" dirty="0" smtClean="0"/>
              <a:t>10</a:t>
            </a:r>
            <a:r>
              <a:rPr lang="en" sz="2000" dirty="0" smtClean="0"/>
              <a:t>% (</a:t>
            </a:r>
            <a:r>
              <a:rPr lang="en-US" sz="2000" dirty="0"/>
              <a:t>1</a:t>
            </a:r>
            <a:r>
              <a:rPr lang="en" sz="2000" dirty="0" smtClean="0"/>
              <a:t>/</a:t>
            </a:r>
            <a:r>
              <a:rPr lang="en-US" sz="2000" dirty="0" smtClean="0"/>
              <a:t>993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malicious/benign: </a:t>
            </a:r>
            <a:r>
              <a:rPr lang="en-US" sz="2000" dirty="0" smtClean="0"/>
              <a:t>0.76</a:t>
            </a:r>
            <a:r>
              <a:rPr lang="en" sz="2000" dirty="0" smtClean="0"/>
              <a:t>% (</a:t>
            </a:r>
            <a:r>
              <a:rPr lang="en-US" sz="2000" dirty="0" smtClean="0"/>
              <a:t>1</a:t>
            </a:r>
            <a:r>
              <a:rPr lang="en" sz="2000" dirty="0" smtClean="0"/>
              <a:t>/</a:t>
            </a:r>
            <a:r>
              <a:rPr lang="en-US" sz="2000" dirty="0" smtClean="0"/>
              <a:t>132</a:t>
            </a:r>
            <a:r>
              <a:rPr lang="en" sz="2000" dirty="0" smtClean="0"/>
              <a:t>)</a:t>
            </a:r>
          </a:p>
          <a:p>
            <a:pPr marL="38100" lvl="0">
              <a:buClr>
                <a:srgbClr val="000000"/>
              </a:buClr>
            </a:pPr>
            <a:endParaRPr lang="en" sz="2000" dirty="0"/>
          </a:p>
          <a:p>
            <a:pPr marL="38100" lvl="0">
              <a:buClr>
                <a:srgbClr val="000000"/>
              </a:buClr>
            </a:pPr>
            <a:r>
              <a:rPr lang="en" sz="2000" dirty="0"/>
              <a:t>malicious/malicious: </a:t>
            </a:r>
            <a:r>
              <a:rPr lang="en" sz="2000" dirty="0" smtClean="0"/>
              <a:t>9</a:t>
            </a:r>
            <a:r>
              <a:rPr lang="en-US" sz="2000" dirty="0" smtClean="0"/>
              <a:t>9</a:t>
            </a:r>
            <a:r>
              <a:rPr lang="en" sz="2000" dirty="0" smtClean="0"/>
              <a:t>.</a:t>
            </a:r>
            <a:r>
              <a:rPr lang="en-US" sz="2000" dirty="0" smtClean="0"/>
              <a:t>14</a:t>
            </a:r>
            <a:r>
              <a:rPr lang="en" sz="2000" dirty="0" smtClean="0"/>
              <a:t>% (</a:t>
            </a:r>
            <a:r>
              <a:rPr lang="en-US" sz="2000" dirty="0" smtClean="0"/>
              <a:t>131</a:t>
            </a:r>
            <a:r>
              <a:rPr lang="en" sz="2000" dirty="0" smtClean="0"/>
              <a:t>/</a:t>
            </a:r>
            <a:r>
              <a:rPr lang="en-US" sz="2000" dirty="0" smtClean="0"/>
              <a:t>132</a:t>
            </a:r>
            <a:r>
              <a:rPr lang="en" sz="2000" dirty="0" smtClean="0"/>
              <a:t>)</a:t>
            </a:r>
            <a:endParaRPr lang="en" sz="2000" dirty="0"/>
          </a:p>
          <a:p>
            <a:pPr marL="457200" lvl="0" indent="-419100">
              <a:buClr>
                <a:srgbClr val="000000"/>
              </a:buClr>
              <a:buFont typeface="Arial"/>
              <a:buChar char="●"/>
            </a:pPr>
            <a:endParaRPr lang="en" sz="2000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6" y="850900"/>
            <a:ext cx="5358384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381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12730</TotalTime>
  <Words>3233</Words>
  <Application>Microsoft Macintosh PowerPoint</Application>
  <PresentationFormat>On-screen Show (16:9)</PresentationFormat>
  <Paragraphs>613</Paragraphs>
  <Slides>110</Slides>
  <Notes>110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1" baseType="lpstr">
      <vt:lpstr>light-gradient</vt:lpstr>
      <vt:lpstr> Cockroach Analysis </vt:lpstr>
      <vt:lpstr>Who’s this… guy</vt:lpstr>
      <vt:lpstr>Why Do We Care About This</vt:lpstr>
      <vt:lpstr>Agenda</vt:lpstr>
      <vt:lpstr>IPython</vt:lpstr>
      <vt:lpstr>pandas</vt:lpstr>
      <vt:lpstr>matplotlib</vt:lpstr>
      <vt:lpstr>scikit-learn</vt:lpstr>
      <vt:lpstr> </vt:lpstr>
      <vt:lpstr>Ground Truth</vt:lpstr>
      <vt:lpstr>Bias And Variance</vt:lpstr>
      <vt:lpstr>(Over|Under)fitting</vt:lpstr>
      <vt:lpstr>Boxplot</vt:lpstr>
      <vt:lpstr>Cross Validation</vt:lpstr>
      <vt:lpstr>Decision Trees</vt:lpstr>
      <vt:lpstr>Random Forest</vt:lpstr>
      <vt:lpstr>The Data</vt:lpstr>
      <vt:lpstr>Java Class File Highlights</vt:lpstr>
      <vt:lpstr>Java Class Files</vt:lpstr>
      <vt:lpstr>File Size Comparison</vt:lpstr>
      <vt:lpstr>File Size Comparison (zoomed in)</vt:lpstr>
      <vt:lpstr>Entropy Comparison</vt:lpstr>
      <vt:lpstr>Constant Pool Count Comparison</vt:lpstr>
      <vt:lpstr>Constant Pool Count Comparison (zoomed in)</vt:lpstr>
      <vt:lpstr>Number of Methods Comparison</vt:lpstr>
      <vt:lpstr>Number of Interfaces Comparison</vt:lpstr>
      <vt:lpstr>First Pass Classifier Feature Set</vt:lpstr>
      <vt:lpstr>Cross Validation Results</vt:lpstr>
      <vt:lpstr>Confusion Matrix</vt:lpstr>
      <vt:lpstr>Feature Importance</vt:lpstr>
      <vt:lpstr>Need More Features</vt:lpstr>
      <vt:lpstr>Benign Method Names</vt:lpstr>
      <vt:lpstr>Malicious Method Names</vt:lpstr>
      <vt:lpstr>Feature Creation</vt:lpstr>
      <vt:lpstr>Max Length of Consecutive Lower Case Letters</vt:lpstr>
      <vt:lpstr>Average Length of Consecutive Lower Case Letters</vt:lpstr>
      <vt:lpstr>Max Length of Consecutive Upper Case Letters</vt:lpstr>
      <vt:lpstr>Average Length of Consecutive Upper Case Letters</vt:lpstr>
      <vt:lpstr>Max Length of Consecutive Digits</vt:lpstr>
      <vt:lpstr>Average Length of Consecutive Digits</vt:lpstr>
      <vt:lpstr>Cross Validation Results</vt:lpstr>
      <vt:lpstr>Confusion Matrix</vt:lpstr>
      <vt:lpstr>Feature Importance</vt:lpstr>
      <vt:lpstr>Still Need More Features</vt:lpstr>
      <vt:lpstr>Benign Class Names</vt:lpstr>
      <vt:lpstr>Malicious Class Names</vt:lpstr>
      <vt:lpstr>More Feature Creation</vt:lpstr>
      <vt:lpstr>Class Name Length</vt:lpstr>
      <vt:lpstr>Class Name Slash Count</vt:lpstr>
      <vt:lpstr>Longest Run of Consecutive Lowercase Letters</vt:lpstr>
      <vt:lpstr>Average Run of Consecutive Lowercase Letters</vt:lpstr>
      <vt:lpstr>Cross Validation Results</vt:lpstr>
      <vt:lpstr>Confusion Matrix</vt:lpstr>
      <vt:lpstr>Knobs To Turn</vt:lpstr>
      <vt:lpstr>80% Confusion Matrix</vt:lpstr>
      <vt:lpstr>20% Confusion Matrix</vt:lpstr>
      <vt:lpstr>Score Distribution</vt:lpstr>
      <vt:lpstr>Feature Importance</vt:lpstr>
      <vt:lpstr>Classifier Results</vt:lpstr>
      <vt:lpstr>#iago</vt:lpstr>
      <vt:lpstr>A New Classifier</vt:lpstr>
      <vt:lpstr>Confusion Matrix</vt:lpstr>
      <vt:lpstr>Classifier Results - Part 1</vt:lpstr>
      <vt:lpstr>Classifier Results - Part 2</vt:lpstr>
      <vt:lpstr>Classifier Results - Part 3</vt:lpstr>
      <vt:lpstr>Java Summary</vt:lpstr>
      <vt:lpstr>Next Steps</vt:lpstr>
      <vt:lpstr>Adobe Flash</vt:lpstr>
      <vt:lpstr>SWF File Highlights</vt:lpstr>
      <vt:lpstr>Versions Seen</vt:lpstr>
      <vt:lpstr>File Size Comparison</vt:lpstr>
      <vt:lpstr>Entropy Comparison</vt:lpstr>
      <vt:lpstr>Frame Count Comparison</vt:lpstr>
      <vt:lpstr>Frame Rate Comparison</vt:lpstr>
      <vt:lpstr>Frame Area Comparison</vt:lpstr>
      <vt:lpstr>Frame Perimeter Comparison</vt:lpstr>
      <vt:lpstr>Cross Validation Results</vt:lpstr>
      <vt:lpstr>Confusion Matrix</vt:lpstr>
      <vt:lpstr>Feature Importance</vt:lpstr>
      <vt:lpstr>Tag Information</vt:lpstr>
      <vt:lpstr>Number Of Tags Comparison</vt:lpstr>
      <vt:lpstr>PlaceObject2 Comparison</vt:lpstr>
      <vt:lpstr>DoABC Comparison</vt:lpstr>
      <vt:lpstr>DoABCDefine Comparison</vt:lpstr>
      <vt:lpstr>DefineBitsJPEG2 Comparison</vt:lpstr>
      <vt:lpstr>End Comparison</vt:lpstr>
      <vt:lpstr>Cross Validation Results</vt:lpstr>
      <vt:lpstr>Confusion Matrix</vt:lpstr>
      <vt:lpstr>Feature Importance</vt:lpstr>
      <vt:lpstr>ActionScript</vt:lpstr>
      <vt:lpstr>ActionScript String Count Comparison</vt:lpstr>
      <vt:lpstr>Mean to Median String Length Ratio</vt:lpstr>
      <vt:lpstr>ActionScript Mean/Median Ratio Comparison</vt:lpstr>
      <vt:lpstr>Cross Validation Results</vt:lpstr>
      <vt:lpstr>Confusion Matrix</vt:lpstr>
      <vt:lpstr>Feature Importance</vt:lpstr>
      <vt:lpstr>Classifier Results</vt:lpstr>
      <vt:lpstr>A New Classifier</vt:lpstr>
      <vt:lpstr>Confusion Matrix</vt:lpstr>
      <vt:lpstr>Feature Importance</vt:lpstr>
      <vt:lpstr>Classifier Results</vt:lpstr>
      <vt:lpstr>Targeted Classifiers</vt:lpstr>
      <vt:lpstr>Classifier Results</vt:lpstr>
      <vt:lpstr>SWF Summary</vt:lpstr>
      <vt:lpstr>Next Steps</vt:lpstr>
      <vt:lpstr>Highlights</vt:lpstr>
      <vt:lpstr>Pitfalls</vt:lpstr>
      <vt:lpstr>Where Do We Go From Here</vt:lpstr>
      <vt:lpstr> Play At Home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Cockroach Analysis </dc:title>
  <cp:lastModifiedBy>David Dorsey</cp:lastModifiedBy>
  <cp:revision>89</cp:revision>
  <dcterms:modified xsi:type="dcterms:W3CDTF">2015-01-17T15:48:03Z</dcterms:modified>
</cp:coreProperties>
</file>